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9" r:id="rId2"/>
    <p:sldId id="266" r:id="rId3"/>
    <p:sldId id="310" r:id="rId4"/>
    <p:sldId id="308" r:id="rId5"/>
    <p:sldId id="309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20" r:id="rId14"/>
    <p:sldId id="322" r:id="rId15"/>
    <p:sldId id="319" r:id="rId16"/>
    <p:sldId id="325" r:id="rId17"/>
    <p:sldId id="326" r:id="rId18"/>
    <p:sldId id="327" r:id="rId19"/>
    <p:sldId id="328" r:id="rId20"/>
    <p:sldId id="331" r:id="rId21"/>
    <p:sldId id="323" r:id="rId22"/>
    <p:sldId id="333" r:id="rId23"/>
    <p:sldId id="324" r:id="rId24"/>
    <p:sldId id="332" r:id="rId25"/>
    <p:sldId id="296" r:id="rId26"/>
    <p:sldId id="289" r:id="rId27"/>
    <p:sldId id="290" r:id="rId28"/>
    <p:sldId id="291" r:id="rId29"/>
    <p:sldId id="292" r:id="rId30"/>
    <p:sldId id="334" r:id="rId31"/>
    <p:sldId id="335" r:id="rId32"/>
    <p:sldId id="336" r:id="rId33"/>
    <p:sldId id="337" r:id="rId34"/>
    <p:sldId id="321" r:id="rId35"/>
    <p:sldId id="329" r:id="rId36"/>
    <p:sldId id="33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18"/>
    <p:restoredTop sz="86259"/>
  </p:normalViewPr>
  <p:slideViewPr>
    <p:cSldViewPr snapToGrid="0" snapToObjects="1" showGuides="1">
      <p:cViewPr varScale="1">
        <p:scale>
          <a:sx n="81" d="100"/>
          <a:sy n="81" d="100"/>
        </p:scale>
        <p:origin x="1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6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6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9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3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65046-104F-404F-9C83-5086471DB15B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AFB7-CDA0-ED4E-A516-0005E54C68BE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BC1B-A48A-0E44-8418-4694FB0CF765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94760-3A54-644B-9DD1-9F223D861381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A332-90AC-494F-9798-63CAFFD01924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8B172-6132-D94C-B7E5-C51788C5CD3F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1AA3-551E-C34D-998A-7532A46B425D}" type="datetime1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CDDA-B1CB-FC45-9561-96023FA7E480}" type="datetime1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4499-3EC5-9743-B554-64F381C1362C}" type="datetime1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E67B-E2AD-4348-A88E-DB9CB1074D3F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A2FF-F88A-1E4A-9B5B-F2A8BCBC787D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CEA47-7670-A744-9750-7BEF6739E99F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2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8.emf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0.jpe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0.jpe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251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50.png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image" Target="../media/image320.png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1110.png"/><Relationship Id="rId9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21.png"/><Relationship Id="rId7" Type="http://schemas.openxmlformats.org/officeDocument/2006/relationships/image" Target="../media/image12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8.emf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14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0.png"/><Relationship Id="rId5" Type="http://schemas.openxmlformats.org/officeDocument/2006/relationships/image" Target="../media/image128.png"/><Relationship Id="rId4" Type="http://schemas.openxmlformats.org/officeDocument/2006/relationships/image" Target="../media/image12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6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Lecture 4</a:t>
            </a:r>
            <a:endParaRPr lang="en-US" dirty="0"/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DCC75-B2B6-414A-A4F0-6E131F52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BD90D-DE54-E840-AA1E-2B2173293C7C}"/>
              </a:ext>
            </a:extLst>
          </p:cNvPr>
          <p:cNvSpPr txBox="1"/>
          <p:nvPr/>
        </p:nvSpPr>
        <p:spPr>
          <a:xfrm>
            <a:off x="223695" y="317020"/>
            <a:ext cx="493163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potential → relaxation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446C5-C2F4-3B49-A837-516436C8064E}"/>
                  </a:ext>
                </a:extLst>
              </p:cNvPr>
              <p:cNvSpPr txBox="1"/>
              <p:nvPr/>
            </p:nvSpPr>
            <p:spPr>
              <a:xfrm>
                <a:off x="5535695" y="416224"/>
                <a:ext cx="2163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harm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446C5-C2F4-3B49-A837-516436C8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95" y="416224"/>
                <a:ext cx="2163156" cy="276999"/>
              </a:xfrm>
              <a:prstGeom prst="rect">
                <a:avLst/>
              </a:prstGeom>
              <a:blipFill>
                <a:blip r:embed="rId3"/>
                <a:stretch>
                  <a:fillRect l="-1754" r="-350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1400F50-A4B4-754B-B649-C305AFECE629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D3152-CDE5-3941-AFE0-35253816CB5C}"/>
                  </a:ext>
                </a:extLst>
              </p:cNvPr>
              <p:cNvSpPr txBox="1"/>
              <p:nvPr/>
            </p:nvSpPr>
            <p:spPr>
              <a:xfrm>
                <a:off x="223695" y="935756"/>
                <a:ext cx="8785898" cy="1912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You can find reference’s in R. Hanus’ thesis Appendix G or Ashcroft and </a:t>
                </a:r>
                <a:r>
                  <a:rPr lang="en-US" dirty="0" err="1">
                    <a:latin typeface="Cambria Math" panose="02040503050406030204" pitchFamily="18" charset="0"/>
                  </a:rPr>
                  <a:t>Meremin</a:t>
                </a:r>
                <a:r>
                  <a:rPr lang="en-US" dirty="0">
                    <a:latin typeface="Cambria Math" panose="02040503050406030204" pitchFamily="18" charset="0"/>
                  </a:rPr>
                  <a:t> pg. 316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Probability of scattering from state </a:t>
                </a:r>
                <a:r>
                  <a:rPr lang="en-US" b="1" dirty="0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 into </a:t>
                </a:r>
                <a:r>
                  <a:rPr lang="en-US" b="1" dirty="0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’ given by Fermi’s Golden Rule: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units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D3152-CDE5-3941-AFE0-35253816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935756"/>
                <a:ext cx="8785898" cy="1912896"/>
              </a:xfrm>
              <a:prstGeom prst="rect">
                <a:avLst/>
              </a:prstGeom>
              <a:blipFill>
                <a:blip r:embed="rId4"/>
                <a:stretch>
                  <a:fillRect l="-1590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6696-8480-BD44-9E03-130A6851FAAA}"/>
                  </a:ext>
                </a:extLst>
              </p:cNvPr>
              <p:cNvSpPr txBox="1"/>
              <p:nvPr/>
            </p:nvSpPr>
            <p:spPr>
              <a:xfrm>
                <a:off x="1063178" y="2896768"/>
                <a:ext cx="6084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nverse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lifetime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is the sum over all possible </a:t>
                </a:r>
                <a:r>
                  <a:rPr lang="en-US" b="1" dirty="0">
                    <a:latin typeface="Cambria" panose="02040503050406030204" pitchFamily="18" charset="0"/>
                  </a:rPr>
                  <a:t>k’ </a:t>
                </a:r>
                <a:r>
                  <a:rPr lang="en-US" dirty="0">
                    <a:latin typeface="Cambria" panose="02040503050406030204" pitchFamily="18" charset="0"/>
                  </a:rPr>
                  <a:t>states.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6696-8480-BD44-9E03-130A6851F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8" y="2896768"/>
                <a:ext cx="6084999" cy="369332"/>
              </a:xfrm>
              <a:prstGeom prst="rect">
                <a:avLst/>
              </a:prstGeom>
              <a:blipFill>
                <a:blip r:embed="rId5"/>
                <a:stretch>
                  <a:fillRect l="-1044" t="-6897" r="-62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2E374-6ABB-6543-A740-938579FC7E8E}"/>
                  </a:ext>
                </a:extLst>
              </p:cNvPr>
              <p:cNvSpPr txBox="1"/>
              <p:nvPr/>
            </p:nvSpPr>
            <p:spPr>
              <a:xfrm>
                <a:off x="1825427" y="3504169"/>
                <a:ext cx="1684307" cy="679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2E374-6ABB-6543-A740-938579F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427" y="3504169"/>
                <a:ext cx="1684307" cy="679930"/>
              </a:xfrm>
              <a:prstGeom prst="rect">
                <a:avLst/>
              </a:prstGeom>
              <a:blipFill>
                <a:blip r:embed="rId6"/>
                <a:stretch>
                  <a:fillRect l="-6061" t="-149057" b="-20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0D0277B-DADE-2540-AE50-CD86232B9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127" y="5521844"/>
            <a:ext cx="761322" cy="5639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FEB15-12F2-8A47-A7D3-7DAA2265A07C}"/>
              </a:ext>
            </a:extLst>
          </p:cNvPr>
          <p:cNvCxnSpPr>
            <a:cxnSpLocks/>
          </p:cNvCxnSpPr>
          <p:nvPr/>
        </p:nvCxnSpPr>
        <p:spPr>
          <a:xfrm>
            <a:off x="1230413" y="6241104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6EBA4D-5C0C-A645-9EBD-7A3D1F9D1FBD}"/>
                  </a:ext>
                </a:extLst>
              </p:cNvPr>
              <p:cNvSpPr txBox="1"/>
              <p:nvPr/>
            </p:nvSpPr>
            <p:spPr>
              <a:xfrm>
                <a:off x="1317473" y="6314957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6EBA4D-5C0C-A645-9EBD-7A3D1F9D1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473" y="6314957"/>
                <a:ext cx="3786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A4576-2E69-024D-A8C3-E78D60D60094}"/>
                  </a:ext>
                </a:extLst>
              </p:cNvPr>
              <p:cNvSpPr txBox="1"/>
              <p:nvPr/>
            </p:nvSpPr>
            <p:spPr>
              <a:xfrm>
                <a:off x="2448611" y="6267659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A4576-2E69-024D-A8C3-E78D60D60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611" y="6267659"/>
                <a:ext cx="4379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405DDBE-AA31-1F40-AABF-9E27A3DE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729" y="5521844"/>
            <a:ext cx="761322" cy="5639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B248C8-DC28-2B46-BBF4-841372E1E2AB}"/>
              </a:ext>
            </a:extLst>
          </p:cNvPr>
          <p:cNvCxnSpPr>
            <a:cxnSpLocks/>
          </p:cNvCxnSpPr>
          <p:nvPr/>
        </p:nvCxnSpPr>
        <p:spPr>
          <a:xfrm>
            <a:off x="2354015" y="6241104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1C41CB-B6CF-694E-B020-A56859416A47}"/>
              </a:ext>
            </a:extLst>
          </p:cNvPr>
          <p:cNvSpPr txBox="1"/>
          <p:nvPr/>
        </p:nvSpPr>
        <p:spPr>
          <a:xfrm>
            <a:off x="125096" y="3632104"/>
            <a:ext cx="177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inverse lifetime: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93B37-3D7C-EF46-86C0-9147DF8D3E24}"/>
              </a:ext>
            </a:extLst>
          </p:cNvPr>
          <p:cNvSpPr txBox="1"/>
          <p:nvPr/>
        </p:nvSpPr>
        <p:spPr>
          <a:xfrm>
            <a:off x="416547" y="4732204"/>
            <a:ext cx="368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What if </a:t>
            </a:r>
            <a:r>
              <a:rPr lang="en-US" b="1" dirty="0">
                <a:latin typeface="Cambria" panose="02040503050406030204" pitchFamily="18" charset="0"/>
              </a:rPr>
              <a:t>k</a:t>
            </a:r>
            <a:r>
              <a:rPr lang="en-US" dirty="0">
                <a:latin typeface="Cambria" panose="02040503050406030204" pitchFamily="18" charset="0"/>
              </a:rPr>
              <a:t> = </a:t>
            </a:r>
            <a:r>
              <a:rPr lang="en-US" b="1" dirty="0">
                <a:latin typeface="Cambria" panose="02040503050406030204" pitchFamily="18" charset="0"/>
              </a:rPr>
              <a:t>k’</a:t>
            </a:r>
            <a:r>
              <a:rPr lang="en-US" dirty="0">
                <a:latin typeface="Cambria" panose="02040503050406030204" pitchFamily="18" charset="0"/>
              </a:rPr>
              <a:t> ?  Does this scattering event impede heat conduction?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1C8E7-5DA0-EB4A-8D94-7520A233613B}"/>
              </a:ext>
            </a:extLst>
          </p:cNvPr>
          <p:cNvSpPr txBox="1"/>
          <p:nvPr/>
        </p:nvSpPr>
        <p:spPr>
          <a:xfrm>
            <a:off x="3960927" y="3533618"/>
            <a:ext cx="244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inverse relaxation time</a:t>
            </a:r>
          </a:p>
          <a:p>
            <a:r>
              <a:rPr lang="en-US" dirty="0">
                <a:latin typeface="Cambria" panose="02040503050406030204" pitchFamily="18" charset="0"/>
              </a:rPr>
              <a:t>or scattering rate: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C97530-F5F0-7A46-92F8-C95BA3A154C5}"/>
                  </a:ext>
                </a:extLst>
              </p:cNvPr>
              <p:cNvSpPr txBox="1"/>
              <p:nvPr/>
            </p:nvSpPr>
            <p:spPr>
              <a:xfrm>
                <a:off x="6415487" y="3571549"/>
                <a:ext cx="2566728" cy="679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C97530-F5F0-7A46-92F8-C95BA3A1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7" y="3571549"/>
                <a:ext cx="2566728" cy="679930"/>
              </a:xfrm>
              <a:prstGeom prst="rect">
                <a:avLst/>
              </a:prstGeom>
              <a:blipFill>
                <a:blip r:embed="rId10"/>
                <a:stretch>
                  <a:fillRect l="-2463" t="-140000" r="-2463" b="-19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ED4E6E-C42C-7840-9B2A-9F7030D99073}"/>
                  </a:ext>
                </a:extLst>
              </p:cNvPr>
              <p:cNvSpPr txBox="1"/>
              <p:nvPr/>
            </p:nvSpPr>
            <p:spPr>
              <a:xfrm>
                <a:off x="4713909" y="5463850"/>
                <a:ext cx="3965509" cy="679930"/>
              </a:xfrm>
              <a:prstGeom prst="rect">
                <a:avLst/>
              </a:prstGeom>
              <a:solidFill>
                <a:srgbClr val="FFFF00">
                  <a:alpha val="54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ED4E6E-C42C-7840-9B2A-9F7030D9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09" y="5463850"/>
                <a:ext cx="3965509" cy="679930"/>
              </a:xfrm>
              <a:prstGeom prst="rect">
                <a:avLst/>
              </a:prstGeom>
              <a:blipFill>
                <a:blip r:embed="rId11"/>
                <a:stretch>
                  <a:fillRect l="-1592" t="-139286" r="-1274" b="-18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85587B6-F209-DA45-A155-BC7D4AE26654}"/>
              </a:ext>
            </a:extLst>
          </p:cNvPr>
          <p:cNvSpPr/>
          <p:nvPr/>
        </p:nvSpPr>
        <p:spPr>
          <a:xfrm>
            <a:off x="223695" y="4603531"/>
            <a:ext cx="3977815" cy="2080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4D469E-F99A-FD44-A90E-3F8FE648DBEA}"/>
              </a:ext>
            </a:extLst>
          </p:cNvPr>
          <p:cNvSpPr txBox="1"/>
          <p:nvPr/>
        </p:nvSpPr>
        <p:spPr>
          <a:xfrm>
            <a:off x="4785291" y="4869550"/>
            <a:ext cx="39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isotropic approximation, this becomes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2FE34-549F-9D44-883A-B237BC3C6CB1}"/>
              </a:ext>
            </a:extLst>
          </p:cNvPr>
          <p:cNvSpPr txBox="1"/>
          <p:nvPr/>
        </p:nvSpPr>
        <p:spPr>
          <a:xfrm>
            <a:off x="4713909" y="6238162"/>
            <a:ext cx="314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See detail on Relaxation Time Approximation in supplemental slides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CC53D7-1CD3-2540-A301-43EA31FF5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90723-ACD6-B24C-8F0B-2F9E58961371}"/>
              </a:ext>
            </a:extLst>
          </p:cNvPr>
          <p:cNvSpPr txBox="1"/>
          <p:nvPr/>
        </p:nvSpPr>
        <p:spPr>
          <a:xfrm>
            <a:off x="223695" y="317020"/>
            <a:ext cx="46636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Contributions to the relaxation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A2975-118C-7047-9D1C-639A9A632F32}"/>
                  </a:ext>
                </a:extLst>
              </p:cNvPr>
              <p:cNvSpPr txBox="1"/>
              <p:nvPr/>
            </p:nvSpPr>
            <p:spPr>
              <a:xfrm>
                <a:off x="3453756" y="1008993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A2975-118C-7047-9D1C-639A9A6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6" y="1008993"/>
                <a:ext cx="3819827" cy="390107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CFC7E-A614-D546-92E0-65190F4F516A}"/>
                  </a:ext>
                </a:extLst>
              </p:cNvPr>
              <p:cNvSpPr txBox="1"/>
              <p:nvPr/>
            </p:nvSpPr>
            <p:spPr>
              <a:xfrm>
                <a:off x="223695" y="4232656"/>
                <a:ext cx="3223959" cy="23083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Codimension: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defect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Example: 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line defect is 1D. 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Need 2 dimensions to define it.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Mathematically this looks like:</a:t>
                </a: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=3−1=2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CFC7E-A614-D546-92E0-65190F4F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232656"/>
                <a:ext cx="3223959" cy="2308324"/>
              </a:xfrm>
              <a:prstGeom prst="rect">
                <a:avLst/>
              </a:prstGeom>
              <a:blipFill>
                <a:blip r:embed="rId3"/>
                <a:stretch>
                  <a:fillRect l="-1569" t="-543" r="-3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ABC7FB-9789-ED48-BFA7-77D36C1D684C}"/>
              </a:ext>
            </a:extLst>
          </p:cNvPr>
          <p:cNvSpPr txBox="1"/>
          <p:nvPr/>
        </p:nvSpPr>
        <p:spPr>
          <a:xfrm>
            <a:off x="3091915" y="2221695"/>
            <a:ext cx="261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spatial density of defects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91AF3-F3BC-B540-A366-2D5D0AE2D6DC}"/>
              </a:ext>
            </a:extLst>
          </p:cNvPr>
          <p:cNvSpPr txBox="1"/>
          <p:nvPr/>
        </p:nvSpPr>
        <p:spPr>
          <a:xfrm>
            <a:off x="3639761" y="2714063"/>
            <a:ext cx="30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Phase space contribution: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Density of states into which the phonon can scatter.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C860F-1C20-DE47-A8C7-6A11EEC8289A}"/>
              </a:ext>
            </a:extLst>
          </p:cNvPr>
          <p:cNvSpPr txBox="1"/>
          <p:nvPr/>
        </p:nvSpPr>
        <p:spPr>
          <a:xfrm>
            <a:off x="4752751" y="4034037"/>
            <a:ext cx="394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Matrix element contribution: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Magnitude squared of the Fourier transform of the scattering potential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708D4-F74E-5B46-975C-79108073700D}"/>
              </a:ext>
            </a:extLst>
          </p:cNvPr>
          <p:cNvCxnSpPr/>
          <p:nvPr/>
        </p:nvCxnSpPr>
        <p:spPr>
          <a:xfrm>
            <a:off x="5496911" y="1491433"/>
            <a:ext cx="0" cy="73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0272A0-5BAB-5E48-A6F6-836440AD61A5}"/>
              </a:ext>
            </a:extLst>
          </p:cNvPr>
          <p:cNvCxnSpPr>
            <a:cxnSpLocks/>
          </p:cNvCxnSpPr>
          <p:nvPr/>
        </p:nvCxnSpPr>
        <p:spPr>
          <a:xfrm>
            <a:off x="6011917" y="1491433"/>
            <a:ext cx="0" cy="12342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002864-B48C-D84B-BC05-29672E238EC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723441" y="1525750"/>
            <a:ext cx="0" cy="2508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58EB91-1736-6847-A98C-EA97EE9FB23A}"/>
              </a:ext>
            </a:extLst>
          </p:cNvPr>
          <p:cNvSpPr txBox="1"/>
          <p:nvPr/>
        </p:nvSpPr>
        <p:spPr>
          <a:xfrm>
            <a:off x="223695" y="1008993"/>
            <a:ext cx="261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Elastic defect scattering  can be expressed as the product of the three factors.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DAE300-A6A7-B04A-9615-128E91DD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A2835-BE97-8247-AFFE-392674F7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" y="428175"/>
            <a:ext cx="7964873" cy="6435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0711C-11B1-6445-82F9-6F71A2C70721}"/>
                  </a:ext>
                </a:extLst>
              </p:cNvPr>
              <p:cNvSpPr txBox="1"/>
              <p:nvPr/>
            </p:nvSpPr>
            <p:spPr>
              <a:xfrm>
                <a:off x="2859921" y="138526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0711C-11B1-6445-82F9-6F71A2C7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21" y="138526"/>
                <a:ext cx="3819827" cy="39010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5C8D51-E4AB-564C-A236-73C307E3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1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C178F-8F0A-9541-B325-2D657270D63E}"/>
              </a:ext>
            </a:extLst>
          </p:cNvPr>
          <p:cNvSpPr txBox="1"/>
          <p:nvPr/>
        </p:nvSpPr>
        <p:spPr>
          <a:xfrm>
            <a:off x="223695" y="317020"/>
            <a:ext cx="23303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/>
              <p:nvPr/>
            </p:nvSpPr>
            <p:spPr>
              <a:xfrm>
                <a:off x="223695" y="1040524"/>
                <a:ext cx="4236096" cy="1372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Integral definition of the Dirac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040524"/>
                <a:ext cx="4236096" cy="1372812"/>
              </a:xfrm>
              <a:prstGeom prst="rect">
                <a:avLst/>
              </a:prstGeom>
              <a:blipFill>
                <a:blip r:embed="rId2"/>
                <a:stretch>
                  <a:fillRect l="-1198" t="-38532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AEB65C-5863-B145-ABD0-A2250FE5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7" y="2819400"/>
            <a:ext cx="46355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3FBED-908F-4C43-B58A-FFC1CB26C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17" y="4466108"/>
            <a:ext cx="46609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1BA3F-4B8A-6D47-9EC8-A691B000889E}"/>
                  </a:ext>
                </a:extLst>
              </p:cNvPr>
              <p:cNvSpPr txBox="1"/>
              <p:nvPr/>
            </p:nvSpPr>
            <p:spPr>
              <a:xfrm>
                <a:off x="5470634" y="1040524"/>
                <a:ext cx="2848280" cy="5256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 identities:</a:t>
                </a:r>
                <a:endParaRPr lang="en-US" b="0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1BA3F-4B8A-6D47-9EC8-A691B0008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634" y="1040524"/>
                <a:ext cx="2848280" cy="5256504"/>
              </a:xfrm>
              <a:prstGeom prst="rect">
                <a:avLst/>
              </a:prstGeom>
              <a:blipFill>
                <a:blip r:embed="rId5"/>
                <a:stretch>
                  <a:fillRect l="-1778" t="-7229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72552F-DEC1-C74A-9589-AB352FBCBE49}"/>
              </a:ext>
            </a:extLst>
          </p:cNvPr>
          <p:cNvSpPr/>
          <p:nvPr/>
        </p:nvSpPr>
        <p:spPr>
          <a:xfrm>
            <a:off x="142138" y="1040524"/>
            <a:ext cx="4966574" cy="525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7D2F75-AA56-3446-A1E7-62D2127C8810}"/>
              </a:ext>
            </a:extLst>
          </p:cNvPr>
          <p:cNvSpPr/>
          <p:nvPr/>
        </p:nvSpPr>
        <p:spPr>
          <a:xfrm>
            <a:off x="5190269" y="1040524"/>
            <a:ext cx="3723906" cy="525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3A6C6-112C-7041-B2BC-C2D09CBB438F}"/>
              </a:ext>
            </a:extLst>
          </p:cNvPr>
          <p:cNvSpPr txBox="1"/>
          <p:nvPr/>
        </p:nvSpPr>
        <p:spPr>
          <a:xfrm>
            <a:off x="2601311" y="363186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Required Math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3C13D-E4DC-8C47-B9A3-6FB46AB09361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E6E1916-0B51-2E4A-801F-BEC113A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C178F-8F0A-9541-B325-2D657270D63E}"/>
              </a:ext>
            </a:extLst>
          </p:cNvPr>
          <p:cNvSpPr txBox="1"/>
          <p:nvPr/>
        </p:nvSpPr>
        <p:spPr>
          <a:xfrm>
            <a:off x="223695" y="317020"/>
            <a:ext cx="23303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/>
              <p:nvPr/>
            </p:nvSpPr>
            <p:spPr>
              <a:xfrm>
                <a:off x="382722" y="1040524"/>
                <a:ext cx="3469091" cy="193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The square of a Dirac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2" y="1040524"/>
                <a:ext cx="3469091" cy="1938031"/>
              </a:xfrm>
              <a:prstGeom prst="rect">
                <a:avLst/>
              </a:prstGeom>
              <a:blipFill>
                <a:blip r:embed="rId2"/>
                <a:stretch>
                  <a:fillRect l="-1460" t="-272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72552F-DEC1-C74A-9589-AB352FBCBE49}"/>
              </a:ext>
            </a:extLst>
          </p:cNvPr>
          <p:cNvSpPr/>
          <p:nvPr/>
        </p:nvSpPr>
        <p:spPr>
          <a:xfrm>
            <a:off x="221653" y="1040524"/>
            <a:ext cx="3941815" cy="2065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3A6C6-112C-7041-B2BC-C2D09CBB438F}"/>
              </a:ext>
            </a:extLst>
          </p:cNvPr>
          <p:cNvSpPr txBox="1"/>
          <p:nvPr/>
        </p:nvSpPr>
        <p:spPr>
          <a:xfrm>
            <a:off x="2601311" y="363186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Required Math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8242-2AA0-3046-B1A6-E92C911D4BE8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5A0E9-8566-3742-9028-EBA29E45B083}"/>
              </a:ext>
            </a:extLst>
          </p:cNvPr>
          <p:cNvSpPr txBox="1"/>
          <p:nvPr/>
        </p:nvSpPr>
        <p:spPr>
          <a:xfrm>
            <a:off x="221653" y="3429000"/>
            <a:ext cx="863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Note: </a:t>
            </a:r>
            <a:r>
              <a:rPr lang="en-US" dirty="0">
                <a:latin typeface="Cambria" panose="02040503050406030204" pitchFamily="18" charset="0"/>
              </a:rPr>
              <a:t>In the following examples we are building intuition about phase space and matrix element contributions and therefore we apply a ‘spectral’ treatment of scattering theory, making the </a:t>
            </a:r>
            <a:r>
              <a:rPr lang="en-US" i="1" dirty="0">
                <a:latin typeface="Cambria" panose="02040503050406030204" pitchFamily="18" charset="0"/>
              </a:rPr>
              <a:t>isotropic single mode approximation</a:t>
            </a:r>
            <a:r>
              <a:rPr lang="en-US" dirty="0">
                <a:latin typeface="Cambria" panose="02040503050406030204" pitchFamily="18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0638F-9819-904A-BBBC-D12E94725EBF}"/>
                  </a:ext>
                </a:extLst>
              </p:cNvPr>
              <p:cNvSpPr txBox="1"/>
              <p:nvPr/>
            </p:nvSpPr>
            <p:spPr>
              <a:xfrm>
                <a:off x="221653" y="4467584"/>
                <a:ext cx="7857568" cy="120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" panose="02040503050406030204" pitchFamily="18" charset="0"/>
                  </a:rPr>
                  <a:t>Aside:</a:t>
                </a:r>
                <a:r>
                  <a:rPr lang="en-US" dirty="0">
                    <a:latin typeface="Cambria" panose="02040503050406030204" pitchFamily="18" charset="0"/>
                  </a:rPr>
                  <a:t> Mode specific treatments can be done by expressing the factors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terms of creation and annihilation operators (Eq. L.14 in Ashcroft and </a:t>
                </a:r>
                <a:r>
                  <a:rPr lang="en-US" dirty="0" err="1">
                    <a:latin typeface="Cambria" panose="02040503050406030204" pitchFamily="18" charset="0"/>
                  </a:rPr>
                  <a:t>Mermin</a:t>
                </a:r>
                <a:r>
                  <a:rPr lang="en-US" dirty="0">
                    <a:latin typeface="Cambria" panose="02040503050406030204" pitchFamily="18" charset="0"/>
                  </a:rPr>
                  <a:t>) and computing the matrix element by following the creation and annihilation operator rules: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0638F-9819-904A-BBBC-D12E9472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3" y="4467584"/>
                <a:ext cx="7857568" cy="1201355"/>
              </a:xfrm>
              <a:prstGeom prst="rect">
                <a:avLst/>
              </a:prstGeom>
              <a:blipFill>
                <a:blip r:embed="rId3"/>
                <a:stretch>
                  <a:fillRect l="-484" t="-3158" r="-64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6BDC16-40DA-2848-B3EA-99CA37543EEA}"/>
              </a:ext>
            </a:extLst>
          </p:cNvPr>
          <p:cNvCxnSpPr/>
          <p:nvPr/>
        </p:nvCxnSpPr>
        <p:spPr>
          <a:xfrm>
            <a:off x="19050" y="3295650"/>
            <a:ext cx="911354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27EF53-54FA-234A-A768-69FAFEA85706}"/>
                  </a:ext>
                </a:extLst>
              </p:cNvPr>
              <p:cNvSpPr txBox="1"/>
              <p:nvPr/>
            </p:nvSpPr>
            <p:spPr>
              <a:xfrm>
                <a:off x="1681186" y="5784193"/>
                <a:ext cx="4701480" cy="668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</a:rPr>
                  <a:t>creation operator: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annihilation operator: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27EF53-54FA-234A-A768-69FAFEA8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86" y="5784193"/>
                <a:ext cx="4701480" cy="668388"/>
              </a:xfrm>
              <a:prstGeom prst="rect">
                <a:avLst/>
              </a:prstGeom>
              <a:blipFill>
                <a:blip r:embed="rId4"/>
                <a:stretch>
                  <a:fillRect l="-3235" t="-61111" r="-5660" b="-9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71C52-B7B1-2A46-8BF2-796B87EE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5CDC4-63FA-F446-9FD7-7EC18C09481E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8A7F-CAB3-B64D-8A61-617FD302B86E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06A745-4AAF-B249-A74D-C7394331B878}"/>
                  </a:ext>
                </a:extLst>
              </p:cNvPr>
              <p:cNvSpPr/>
              <p:nvPr/>
            </p:nvSpPr>
            <p:spPr>
              <a:xfrm>
                <a:off x="4314856" y="1235220"/>
                <a:ext cx="338374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06A745-4AAF-B249-A74D-C7394331B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56" y="1235220"/>
                <a:ext cx="3383747" cy="612732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32D1DF-50B6-FF40-825A-C47BBC285229}"/>
                  </a:ext>
                </a:extLst>
              </p:cNvPr>
              <p:cNvSpPr txBox="1"/>
              <p:nvPr/>
            </p:nvSpPr>
            <p:spPr>
              <a:xfrm>
                <a:off x="189918" y="1235220"/>
                <a:ext cx="3090461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32D1DF-50B6-FF40-825A-C47BBC28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1235220"/>
                <a:ext cx="3090461" cy="618631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B89A0-73EA-1043-9D01-7A7902684203}"/>
                  </a:ext>
                </a:extLst>
              </p:cNvPr>
              <p:cNvSpPr txBox="1"/>
              <p:nvPr/>
            </p:nvSpPr>
            <p:spPr>
              <a:xfrm>
                <a:off x="189918" y="2358866"/>
                <a:ext cx="8529386" cy="85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B89A0-73EA-1043-9D01-7A7902684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2358866"/>
                <a:ext cx="8529386" cy="852541"/>
              </a:xfrm>
              <a:prstGeom prst="rect">
                <a:avLst/>
              </a:prstGeom>
              <a:blipFill>
                <a:blip r:embed="rId4"/>
                <a:stretch>
                  <a:fillRect t="-122059" b="-17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B856-4092-B948-B05B-A2B1CAF5744C}"/>
                  </a:ext>
                </a:extLst>
              </p:cNvPr>
              <p:cNvSpPr txBox="1"/>
              <p:nvPr/>
            </p:nvSpPr>
            <p:spPr>
              <a:xfrm>
                <a:off x="189918" y="4072863"/>
                <a:ext cx="3560447" cy="26944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4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volume of solid containing one defect who’s scattering potential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volume of defect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Normalized plane wave: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B856-4092-B948-B05B-A2B1CAF57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4072863"/>
                <a:ext cx="3560447" cy="2694456"/>
              </a:xfrm>
              <a:prstGeom prst="rect">
                <a:avLst/>
              </a:prstGeom>
              <a:blipFill>
                <a:blip r:embed="rId5"/>
                <a:stretch>
                  <a:fillRect l="-1064" t="-2804" r="-2482" b="-140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C82B5-B591-0543-8A16-2720FF8B40A3}"/>
                  </a:ext>
                </a:extLst>
              </p:cNvPr>
              <p:cNvSpPr txBox="1"/>
              <p:nvPr/>
            </p:nvSpPr>
            <p:spPr>
              <a:xfrm>
                <a:off x="4847065" y="5253448"/>
                <a:ext cx="3014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Scattering vector: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C82B5-B591-0543-8A16-2720FF8B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65" y="5253448"/>
                <a:ext cx="3014223" cy="369332"/>
              </a:xfrm>
              <a:prstGeom prst="rect">
                <a:avLst/>
              </a:prstGeom>
              <a:blipFill>
                <a:blip r:embed="rId6"/>
                <a:stretch>
                  <a:fillRect l="-16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C3A8B-440F-3149-A0EE-8553E7E0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1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67079-62B8-FF4E-92A0-EE8472C19BA4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9F8C-C818-F147-8E21-85DF1660A33F}"/>
                  </a:ext>
                </a:extLst>
              </p:cNvPr>
              <p:cNvSpPr/>
              <p:nvPr/>
            </p:nvSpPr>
            <p:spPr>
              <a:xfrm>
                <a:off x="223695" y="939001"/>
                <a:ext cx="603825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9F8C-C818-F147-8E21-85DF1660A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939001"/>
                <a:ext cx="6038256" cy="818814"/>
              </a:xfrm>
              <a:prstGeom prst="rect">
                <a:avLst/>
              </a:prstGeom>
              <a:blipFill>
                <a:blip r:embed="rId2"/>
                <a:stretch>
                  <a:fillRect t="-129231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93FCFE-9854-E641-A352-0B9874399968}"/>
                  </a:ext>
                </a:extLst>
              </p:cNvPr>
              <p:cNvSpPr/>
              <p:nvPr/>
            </p:nvSpPr>
            <p:spPr>
              <a:xfrm>
                <a:off x="1619013" y="1918131"/>
                <a:ext cx="3162597" cy="690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93FCFE-9854-E641-A352-0B9874399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013" y="1918131"/>
                <a:ext cx="3162597" cy="690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824243-DCCF-EC48-913E-9A39A20BA0CA}"/>
                  </a:ext>
                </a:extLst>
              </p:cNvPr>
              <p:cNvSpPr/>
              <p:nvPr/>
            </p:nvSpPr>
            <p:spPr>
              <a:xfrm>
                <a:off x="136620" y="2748429"/>
                <a:ext cx="5046894" cy="74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824243-DCCF-EC48-913E-9A39A20BA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0" y="2748429"/>
                <a:ext cx="5046894" cy="74520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67CC-8626-EF4E-93C8-FDDA5E518FEC}"/>
                  </a:ext>
                </a:extLst>
              </p:cNvPr>
              <p:cNvSpPr txBox="1"/>
              <p:nvPr/>
            </p:nvSpPr>
            <p:spPr>
              <a:xfrm>
                <a:off x="223695" y="3920961"/>
                <a:ext cx="5630644" cy="716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−ℏ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67CC-8626-EF4E-93C8-FDDA5E51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920961"/>
                <a:ext cx="5630644" cy="716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CAC814-44F5-674F-93E1-73993F723C68}"/>
                  </a:ext>
                </a:extLst>
              </p:cNvPr>
              <p:cNvSpPr/>
              <p:nvPr/>
            </p:nvSpPr>
            <p:spPr>
              <a:xfrm>
                <a:off x="223695" y="4885542"/>
                <a:ext cx="5824993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CAC814-44F5-674F-93E1-73993F723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885542"/>
                <a:ext cx="5824993" cy="771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15C864-C552-0C45-BE40-C84A246DAA04}"/>
                  </a:ext>
                </a:extLst>
              </p:cNvPr>
              <p:cNvSpPr/>
              <p:nvPr/>
            </p:nvSpPr>
            <p:spPr>
              <a:xfrm>
                <a:off x="223695" y="5769743"/>
                <a:ext cx="5036572" cy="7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15C864-C552-0C45-BE40-C84A246DA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769743"/>
                <a:ext cx="5036572" cy="749436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40CE77-48C3-304B-B879-3B9079C106CD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37517-04A3-254D-AC12-4071F319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7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2B47C6-5109-8D48-80D0-5EE08D38098A}"/>
                  </a:ext>
                </a:extLst>
              </p:cNvPr>
              <p:cNvSpPr txBox="1"/>
              <p:nvPr/>
            </p:nvSpPr>
            <p:spPr>
              <a:xfrm>
                <a:off x="223695" y="2044516"/>
                <a:ext cx="6748001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2B47C6-5109-8D48-80D0-5EE08D3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044516"/>
                <a:ext cx="6748001" cy="726481"/>
              </a:xfrm>
              <a:prstGeom prst="rect">
                <a:avLst/>
              </a:prstGeom>
              <a:blipFill>
                <a:blip r:embed="rId2"/>
                <a:stretch>
                  <a:fillRect l="-376" t="-153448" r="-752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050272-0982-944D-9D55-BB0258B3AAF4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6DFC96-44CA-2E45-8A2C-A0F8035DEC6A}"/>
                  </a:ext>
                </a:extLst>
              </p:cNvPr>
              <p:cNvSpPr/>
              <p:nvPr/>
            </p:nvSpPr>
            <p:spPr>
              <a:xfrm>
                <a:off x="773083" y="2964993"/>
                <a:ext cx="7056291" cy="833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6DFC96-44CA-2E45-8A2C-A0F8035DE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2964993"/>
                <a:ext cx="7056291" cy="833370"/>
              </a:xfrm>
              <a:prstGeom prst="rect">
                <a:avLst/>
              </a:prstGeom>
              <a:blipFill>
                <a:blip r:embed="rId3"/>
                <a:stretch>
                  <a:fillRect t="-125373" b="-18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D0796-187D-ED42-A107-D17AB58A4913}"/>
                  </a:ext>
                </a:extLst>
              </p:cNvPr>
              <p:cNvSpPr/>
              <p:nvPr/>
            </p:nvSpPr>
            <p:spPr>
              <a:xfrm>
                <a:off x="773083" y="3830270"/>
                <a:ext cx="7750134" cy="93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∭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 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D0796-187D-ED42-A107-D17AB58A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3830270"/>
                <a:ext cx="7750134" cy="938270"/>
              </a:xfrm>
              <a:prstGeom prst="rect">
                <a:avLst/>
              </a:prstGeom>
              <a:blipFill>
                <a:blip r:embed="rId4"/>
                <a:stretch>
                  <a:fillRect t="-105405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6EB16B-47E7-9945-9B94-8798602AE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431" y="112558"/>
            <a:ext cx="761322" cy="5639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8BBB1A-A258-2241-A372-75BBC5913BF1}"/>
              </a:ext>
            </a:extLst>
          </p:cNvPr>
          <p:cNvCxnSpPr>
            <a:cxnSpLocks/>
          </p:cNvCxnSpPr>
          <p:nvPr/>
        </p:nvCxnSpPr>
        <p:spPr>
          <a:xfrm>
            <a:off x="4894717" y="831818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721F3-CECE-9048-AD97-6E1B5CBBEE17}"/>
                  </a:ext>
                </a:extLst>
              </p:cNvPr>
              <p:cNvSpPr txBox="1"/>
              <p:nvPr/>
            </p:nvSpPr>
            <p:spPr>
              <a:xfrm>
                <a:off x="5290060" y="426476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721F3-CECE-9048-AD97-6E1B5CBB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60" y="426476"/>
                <a:ext cx="378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2AAEA-1A8F-A849-B240-6384686E696A}"/>
                  </a:ext>
                </a:extLst>
              </p:cNvPr>
              <p:cNvSpPr txBox="1"/>
              <p:nvPr/>
            </p:nvSpPr>
            <p:spPr>
              <a:xfrm>
                <a:off x="6374296" y="503092"/>
                <a:ext cx="255429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we set </a:t>
                </a:r>
                <a:r>
                  <a:rPr lang="en-US" sz="1400" b="1" dirty="0">
                    <a:latin typeface="Cambria" panose="02040503050406030204" pitchFamily="18" charset="0"/>
                  </a:rPr>
                  <a:t>k</a:t>
                </a:r>
                <a:r>
                  <a:rPr lang="en-US" sz="1400" dirty="0">
                    <a:latin typeface="Cambria" panose="02040503050406030204" pitchFamily="18" charset="0"/>
                  </a:rPr>
                  <a:t> to be in the z-direction so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b="1" dirty="0">
                    <a:latin typeface="Cambria" panose="02040503050406030204" pitchFamily="18" charset="0"/>
                  </a:rPr>
                  <a:t> </a:t>
                </a:r>
                <a:r>
                  <a:rPr lang="en-US" sz="1400" dirty="0">
                    <a:latin typeface="Cambria" panose="02040503050406030204" pitchFamily="18" charset="0"/>
                  </a:rPr>
                  <a:t>(angle between </a:t>
                </a:r>
                <a:r>
                  <a:rPr lang="en-US" sz="1400" b="1" dirty="0">
                    <a:latin typeface="Cambria" panose="02040503050406030204" pitchFamily="18" charset="0"/>
                  </a:rPr>
                  <a:t>k</a:t>
                </a:r>
                <a:r>
                  <a:rPr lang="en-US" sz="1400" dirty="0">
                    <a:latin typeface="Cambria" panose="02040503050406030204" pitchFamily="18" charset="0"/>
                  </a:rPr>
                  <a:t> and </a:t>
                </a:r>
                <a:r>
                  <a:rPr lang="en-US" sz="1400" b="1" dirty="0">
                    <a:latin typeface="Cambria" panose="02040503050406030204" pitchFamily="18" charset="0"/>
                  </a:rPr>
                  <a:t>k’</a:t>
                </a:r>
                <a:r>
                  <a:rPr lang="en-US" sz="1400" dirty="0">
                    <a:latin typeface="Cambria" panose="02040503050406030204" pitchFamily="18" charset="0"/>
                  </a:rPr>
                  <a:t>) equals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</a:rPr>
                  <a:t> the polar angle of </a:t>
                </a:r>
                <a:r>
                  <a:rPr lang="en-US" sz="1400" b="1" dirty="0">
                    <a:latin typeface="Cambria" panose="02040503050406030204" pitchFamily="18" charset="0"/>
                  </a:rPr>
                  <a:t>k’</a:t>
                </a:r>
                <a:r>
                  <a:rPr lang="en-US" sz="1400" dirty="0">
                    <a:latin typeface="Cambria" panose="02040503050406030204" pitchFamily="18" charset="0"/>
                  </a:rPr>
                  <a:t> in spherical coordinates.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2AAEA-1A8F-A849-B240-6384686E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296" y="503092"/>
                <a:ext cx="2554295" cy="1169551"/>
              </a:xfrm>
              <a:prstGeom prst="rect">
                <a:avLst/>
              </a:prstGeom>
              <a:blipFill>
                <a:blip r:embed="rId7"/>
                <a:stretch>
                  <a:fillRect l="-495" t="-10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3D9F7-8B27-BC43-BA99-D5EF5C53674C}"/>
              </a:ext>
            </a:extLst>
          </p:cNvPr>
          <p:cNvCxnSpPr/>
          <p:nvPr/>
        </p:nvCxnSpPr>
        <p:spPr>
          <a:xfrm>
            <a:off x="5694218" y="831818"/>
            <a:ext cx="3879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3AFE5-6BC8-3048-BA0E-11AFEF08C02C}"/>
                  </a:ext>
                </a:extLst>
              </p:cNvPr>
              <p:cNvSpPr txBox="1"/>
              <p:nvPr/>
            </p:nvSpPr>
            <p:spPr>
              <a:xfrm>
                <a:off x="5728394" y="795808"/>
                <a:ext cx="353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3AFE5-6BC8-3048-BA0E-11AFEF08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94" y="795808"/>
                <a:ext cx="3537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A29AC-A098-7D4F-8882-B99D74E442D6}"/>
                  </a:ext>
                </a:extLst>
              </p:cNvPr>
              <p:cNvSpPr txBox="1"/>
              <p:nvPr/>
            </p:nvSpPr>
            <p:spPr>
              <a:xfrm>
                <a:off x="1632950" y="4992148"/>
                <a:ext cx="107138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A29AC-A098-7D4F-8882-B99D74E44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50" y="4992148"/>
                <a:ext cx="1071384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DCE564-53EF-064A-8226-5EF0817F0EDB}"/>
                  </a:ext>
                </a:extLst>
              </p:cNvPr>
              <p:cNvSpPr txBox="1"/>
              <p:nvPr/>
            </p:nvSpPr>
            <p:spPr>
              <a:xfrm>
                <a:off x="3597695" y="4800447"/>
                <a:ext cx="358816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DCE564-53EF-064A-8226-5EF0817F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95" y="4800447"/>
                <a:ext cx="3588162" cy="834780"/>
              </a:xfrm>
              <a:prstGeom prst="rect">
                <a:avLst/>
              </a:prstGeom>
              <a:blipFill>
                <a:blip r:embed="rId10"/>
                <a:stretch>
                  <a:fillRect l="-25000" t="-120896" r="-704" b="-18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ACC9CC-958B-3248-B6E3-A7D2C42349B3}"/>
                  </a:ext>
                </a:extLst>
              </p:cNvPr>
              <p:cNvSpPr/>
              <p:nvPr/>
            </p:nvSpPr>
            <p:spPr>
              <a:xfrm>
                <a:off x="773083" y="5706781"/>
                <a:ext cx="7448514" cy="90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ACC9CC-958B-3248-B6E3-A7D2C4234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5706781"/>
                <a:ext cx="7448514" cy="903645"/>
              </a:xfrm>
              <a:prstGeom prst="rect">
                <a:avLst/>
              </a:prstGeom>
              <a:blipFill>
                <a:blip r:embed="rId11"/>
                <a:stretch>
                  <a:fillRect t="-10821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3B8535-93E8-904B-A27A-ECB19303AEF3}"/>
              </a:ext>
            </a:extLst>
          </p:cNvPr>
          <p:cNvCxnSpPr>
            <a:cxnSpLocks/>
          </p:cNvCxnSpPr>
          <p:nvPr/>
        </p:nvCxnSpPr>
        <p:spPr>
          <a:xfrm>
            <a:off x="4894717" y="831818"/>
            <a:ext cx="335637" cy="551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7A8407-17E5-AD4F-A0DF-C3BD2568C85F}"/>
                  </a:ext>
                </a:extLst>
              </p:cNvPr>
              <p:cNvSpPr txBox="1"/>
              <p:nvPr/>
            </p:nvSpPr>
            <p:spPr>
              <a:xfrm>
                <a:off x="4754742" y="1147390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7A8407-17E5-AD4F-A0DF-C3BD2568C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42" y="1147390"/>
                <a:ext cx="385042" cy="369332"/>
              </a:xfrm>
              <a:prstGeom prst="rect">
                <a:avLst/>
              </a:prstGeom>
              <a:blipFill>
                <a:blip r:embed="rId12"/>
                <a:stretch>
                  <a:fillRect t="-3333" r="-93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5376908-5BF4-6C4C-A9D1-8D5B1EFDA30D}"/>
              </a:ext>
            </a:extLst>
          </p:cNvPr>
          <p:cNvSpPr/>
          <p:nvPr/>
        </p:nvSpPr>
        <p:spPr>
          <a:xfrm>
            <a:off x="5029200" y="828325"/>
            <a:ext cx="221673" cy="238475"/>
          </a:xfrm>
          <a:custGeom>
            <a:avLst/>
            <a:gdLst>
              <a:gd name="connsiteX0" fmla="*/ 0 w 221673"/>
              <a:gd name="connsiteY0" fmla="*/ 180109 h 180109"/>
              <a:gd name="connsiteX1" fmla="*/ 166255 w 221673"/>
              <a:gd name="connsiteY1" fmla="*/ 124691 h 180109"/>
              <a:gd name="connsiteX2" fmla="*/ 221673 w 221673"/>
              <a:gd name="connsiteY2" fmla="*/ 0 h 180109"/>
              <a:gd name="connsiteX0" fmla="*/ 0 w 221673"/>
              <a:gd name="connsiteY0" fmla="*/ 238475 h 238475"/>
              <a:gd name="connsiteX1" fmla="*/ 166255 w 221673"/>
              <a:gd name="connsiteY1" fmla="*/ 183057 h 238475"/>
              <a:gd name="connsiteX2" fmla="*/ 221673 w 221673"/>
              <a:gd name="connsiteY2" fmla="*/ 0 h 2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673" h="238475">
                <a:moveTo>
                  <a:pt x="0" y="238475"/>
                </a:moveTo>
                <a:cubicBezTo>
                  <a:pt x="64655" y="225775"/>
                  <a:pt x="129310" y="222803"/>
                  <a:pt x="166255" y="183057"/>
                </a:cubicBezTo>
                <a:cubicBezTo>
                  <a:pt x="203200" y="143311"/>
                  <a:pt x="191655" y="16164"/>
                  <a:pt x="22167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829BC-990F-AF44-B240-F5E134B232B3}"/>
                  </a:ext>
                </a:extLst>
              </p:cNvPr>
              <p:cNvSpPr txBox="1"/>
              <p:nvPr/>
            </p:nvSpPr>
            <p:spPr>
              <a:xfrm>
                <a:off x="5149967" y="89226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829BC-990F-AF44-B240-F5E134B2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67" y="892262"/>
                <a:ext cx="42511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E521-2386-CB4B-A0D4-38F5D994D0BD}"/>
                  </a:ext>
                </a:extLst>
              </p:cNvPr>
              <p:cNvSpPr txBox="1"/>
              <p:nvPr/>
            </p:nvSpPr>
            <p:spPr>
              <a:xfrm>
                <a:off x="408729" y="1190915"/>
                <a:ext cx="2880212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E521-2386-CB4B-A0D4-38F5D994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29" y="1190915"/>
                <a:ext cx="2880212" cy="384336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37E4007-2050-C340-97B3-DADF486C39C4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8287E3-9D0E-8D4A-AA91-F67CDD524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8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060B99-FF1D-2048-9529-F0F95AB1E160}"/>
                  </a:ext>
                </a:extLst>
              </p:cNvPr>
              <p:cNvSpPr txBox="1"/>
              <p:nvPr/>
            </p:nvSpPr>
            <p:spPr>
              <a:xfrm>
                <a:off x="310312" y="3429000"/>
                <a:ext cx="3575979" cy="758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060B99-FF1D-2048-9529-F0F95AB1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2" y="3429000"/>
                <a:ext cx="3575979" cy="758734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09D54A-510C-0748-85DA-A47B4B5A11AD}"/>
                  </a:ext>
                </a:extLst>
              </p:cNvPr>
              <p:cNvSpPr/>
              <p:nvPr/>
            </p:nvSpPr>
            <p:spPr>
              <a:xfrm>
                <a:off x="310312" y="1074977"/>
                <a:ext cx="4618893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09D54A-510C-0748-85DA-A47B4B5A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2" y="1074977"/>
                <a:ext cx="4618893" cy="771237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45FAD0-230E-244B-B03A-3D4A6BFCF7BD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5A700-6C8C-D441-8549-861E776B690F}"/>
                  </a:ext>
                </a:extLst>
              </p:cNvPr>
              <p:cNvSpPr txBox="1"/>
              <p:nvPr/>
            </p:nvSpPr>
            <p:spPr>
              <a:xfrm>
                <a:off x="406344" y="4854560"/>
                <a:ext cx="5135474" cy="149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A localized scattering potential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results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The fact that it’s a point defect (0d,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), means the phonon can scattering into the 3D density of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</a:t>
                </a:r>
                <a:r>
                  <a:rPr lang="en-US" b="1" dirty="0">
                    <a:latin typeface="Cambria" panose="02040503050406030204" pitchFamily="18" charset="0"/>
                  </a:rPr>
                  <a:t>Together we get the Raleigh scattering,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power law.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5A700-6C8C-D441-8549-861E776B6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44" y="4854560"/>
                <a:ext cx="5135474" cy="1498102"/>
              </a:xfrm>
              <a:prstGeom prst="rect">
                <a:avLst/>
              </a:prstGeom>
              <a:blipFill>
                <a:blip r:embed="rId4"/>
                <a:stretch>
                  <a:fillRect l="-988" t="-840" r="-148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8A447E-11F8-424C-9093-857B4B9441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91" b="33316"/>
          <a:stretch/>
        </p:blipFill>
        <p:spPr>
          <a:xfrm>
            <a:off x="5872779" y="403008"/>
            <a:ext cx="2756581" cy="429148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6DD2C-A1BD-1C40-BC7F-1C1A988F7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998" r="65391"/>
          <a:stretch/>
        </p:blipFill>
        <p:spPr>
          <a:xfrm>
            <a:off x="5872778" y="5067066"/>
            <a:ext cx="2756581" cy="167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EDA5C-48D4-794A-A345-1B67F9422BA8}"/>
                  </a:ext>
                </a:extLst>
              </p:cNvPr>
              <p:cNvSpPr txBox="1"/>
              <p:nvPr/>
            </p:nvSpPr>
            <p:spPr>
              <a:xfrm>
                <a:off x="223695" y="2361471"/>
                <a:ext cx="2612575" cy="57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EDA5C-48D4-794A-A345-1B67F9422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361471"/>
                <a:ext cx="2612575" cy="57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B4A3F-9F73-F647-AE8C-7DDB1BE9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464C16-7684-324A-8661-24B367A496A2}"/>
                  </a:ext>
                </a:extLst>
              </p:cNvPr>
              <p:cNvSpPr txBox="1"/>
              <p:nvPr/>
            </p:nvSpPr>
            <p:spPr>
              <a:xfrm>
                <a:off x="223695" y="2092393"/>
                <a:ext cx="5154616" cy="77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464C16-7684-324A-8661-24B367A49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092393"/>
                <a:ext cx="5154616" cy="771237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71F1CE-73B2-4846-942B-B5253C480E91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793DEF-D759-E940-B4CF-44D012FC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9" r="37457" b="33316"/>
          <a:stretch/>
        </p:blipFill>
        <p:spPr>
          <a:xfrm>
            <a:off x="6536757" y="117542"/>
            <a:ext cx="2224908" cy="429148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5461DE-A4E3-A44B-ABA5-140B81D08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2" t="73998" r="34021"/>
          <a:stretch/>
        </p:blipFill>
        <p:spPr>
          <a:xfrm>
            <a:off x="6403407" y="4728346"/>
            <a:ext cx="2455333" cy="167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6106CB-95A1-C344-B0D1-C5B89BE8A0AE}"/>
                  </a:ext>
                </a:extLst>
              </p:cNvPr>
              <p:cNvSpPr txBox="1"/>
              <p:nvPr/>
            </p:nvSpPr>
            <p:spPr>
              <a:xfrm>
                <a:off x="223695" y="5084365"/>
                <a:ext cx="5135474" cy="15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A localized scattering potential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results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The fact that it’s a line defect (1d,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), means the phonon can scattering into the 2D density of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</a:t>
                </a:r>
                <a:r>
                  <a:rPr lang="en-US" b="1" dirty="0">
                    <a:latin typeface="Cambria" panose="02040503050406030204" pitchFamily="18" charset="0"/>
                  </a:rPr>
                  <a:t>Together we get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power law.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6106CB-95A1-C344-B0D1-C5B89BE8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084365"/>
                <a:ext cx="5135474" cy="1527278"/>
              </a:xfrm>
              <a:prstGeom prst="rect">
                <a:avLst/>
              </a:prstGeom>
              <a:blipFill>
                <a:blip r:embed="rId4"/>
                <a:stretch>
                  <a:fillRect l="-988" t="-82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540ED-32A8-D344-99C7-9B69104FDE9A}"/>
                  </a:ext>
                </a:extLst>
              </p:cNvPr>
              <p:cNvSpPr txBox="1"/>
              <p:nvPr/>
            </p:nvSpPr>
            <p:spPr>
              <a:xfrm>
                <a:off x="223695" y="3149121"/>
                <a:ext cx="288277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540ED-32A8-D344-99C7-9B69104F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149121"/>
                <a:ext cx="2882777" cy="390107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5EE1C7-0EE8-504E-9062-755BB99254DE}"/>
                  </a:ext>
                </a:extLst>
              </p:cNvPr>
              <p:cNvSpPr/>
              <p:nvPr/>
            </p:nvSpPr>
            <p:spPr>
              <a:xfrm>
                <a:off x="409603" y="3978910"/>
                <a:ext cx="4028090" cy="7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5EE1C7-0EE8-504E-9062-755BB9925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3" y="3978910"/>
                <a:ext cx="4028090" cy="749436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AE65A-BFEF-024A-AD64-7C84C4C1C215}"/>
                  </a:ext>
                </a:extLst>
              </p:cNvPr>
              <p:cNvSpPr txBox="1"/>
              <p:nvPr/>
            </p:nvSpPr>
            <p:spPr>
              <a:xfrm>
                <a:off x="223695" y="1064176"/>
                <a:ext cx="384060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AE65A-BFEF-024A-AD64-7C84C4C1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064176"/>
                <a:ext cx="3840603" cy="618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4938289-A679-3944-B968-C3E58E0827EA}"/>
              </a:ext>
            </a:extLst>
          </p:cNvPr>
          <p:cNvSpPr txBox="1"/>
          <p:nvPr/>
        </p:nvSpPr>
        <p:spPr>
          <a:xfrm>
            <a:off x="4064298" y="228245"/>
            <a:ext cx="222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details in supplemental slides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EA9B873-D0D2-D94F-84C6-F8AB35D93ACE}"/>
              </a:ext>
            </a:extLst>
          </p:cNvPr>
          <p:cNvSpPr/>
          <p:nvPr/>
        </p:nvSpPr>
        <p:spPr>
          <a:xfrm>
            <a:off x="7845692" y="1319513"/>
            <a:ext cx="181484" cy="76518"/>
          </a:xfrm>
          <a:custGeom>
            <a:avLst/>
            <a:gdLst>
              <a:gd name="connsiteX0" fmla="*/ 0 w 181484"/>
              <a:gd name="connsiteY0" fmla="*/ 6716 h 76518"/>
              <a:gd name="connsiteX1" fmla="*/ 104702 w 181484"/>
              <a:gd name="connsiteY1" fmla="*/ 6716 h 76518"/>
              <a:gd name="connsiteX2" fmla="*/ 181484 w 181484"/>
              <a:gd name="connsiteY2" fmla="*/ 76518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484" h="76518">
                <a:moveTo>
                  <a:pt x="0" y="6716"/>
                </a:moveTo>
                <a:cubicBezTo>
                  <a:pt x="37227" y="899"/>
                  <a:pt x="74455" y="-4918"/>
                  <a:pt x="104702" y="6716"/>
                </a:cubicBezTo>
                <a:cubicBezTo>
                  <a:pt x="134949" y="18350"/>
                  <a:pt x="162870" y="53251"/>
                  <a:pt x="181484" y="765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501C-77CD-B749-9ED2-9D88CBFDCFDF}"/>
                  </a:ext>
                </a:extLst>
              </p:cNvPr>
              <p:cNvSpPr txBox="1"/>
              <p:nvPr/>
            </p:nvSpPr>
            <p:spPr>
              <a:xfrm>
                <a:off x="7851336" y="1306817"/>
                <a:ext cx="166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501C-77CD-B749-9ED2-9D88CBFD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36" y="1306817"/>
                <a:ext cx="166328" cy="246221"/>
              </a:xfrm>
              <a:prstGeom prst="rect">
                <a:avLst/>
              </a:prstGeom>
              <a:blipFill>
                <a:blip r:embed="rId8"/>
                <a:stretch>
                  <a:fillRect l="-21429" r="-2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446CC-EFE7-0042-917E-E2FEDEDE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2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67003" y="359975"/>
            <a:ext cx="800999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A breakdown of phonon thermal conductivity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 vibrational (lattice) Hamiltonian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The Harmonic Hamiltonian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Types of phonon scattering</a:t>
            </a:r>
          </a:p>
          <a:p>
            <a:pPr marL="971550" lvl="1" indent="-514350">
              <a:buFont typeface="+mj-lt"/>
              <a:buAutoNum type="alphaLcParenR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Scattering potential → Scattering Probability → Relaxation time (lifetime)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point defects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line defects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planar defects</a:t>
            </a:r>
          </a:p>
          <a:p>
            <a:pPr marL="971550" lvl="1" indent="-514350">
              <a:buFont typeface="+mj-lt"/>
              <a:buAutoNum type="alphaLcParenR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Phonon-phonon scattering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Low-frequency behavior of thermal </a:t>
            </a:r>
            <a:r>
              <a:rPr lang="en-US" sz="2600" dirty="0" err="1"/>
              <a:t>conductivty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D3455-7511-4C4E-A7C0-771A2CB0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E7DDD-43E4-DC41-85A8-6EEAD22394CE}"/>
              </a:ext>
            </a:extLst>
          </p:cNvPr>
          <p:cNvSpPr txBox="1"/>
          <p:nvPr/>
        </p:nvSpPr>
        <p:spPr>
          <a:xfrm>
            <a:off x="223695" y="317020"/>
            <a:ext cx="335770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Elastic defect scattering cheat sheet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9F27F-BFFC-4540-88B2-CC4BDBB67BD4}"/>
                  </a:ext>
                </a:extLst>
              </p:cNvPr>
              <p:cNvSpPr txBox="1"/>
              <p:nvPr/>
            </p:nvSpPr>
            <p:spPr>
              <a:xfrm>
                <a:off x="3968106" y="388578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9F27F-BFFC-4540-88B2-CC4BDBB67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06" y="388578"/>
                <a:ext cx="3819827" cy="390107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07117D-4D0F-4147-B1A3-BBCDDF5E0C52}"/>
              </a:ext>
            </a:extLst>
          </p:cNvPr>
          <p:cNvCxnSpPr/>
          <p:nvPr/>
        </p:nvCxnSpPr>
        <p:spPr>
          <a:xfrm>
            <a:off x="2918563" y="1424499"/>
            <a:ext cx="0" cy="480060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D5A21D-2321-9D49-A7D2-44494D417B13}"/>
              </a:ext>
            </a:extLst>
          </p:cNvPr>
          <p:cNvCxnSpPr/>
          <p:nvPr/>
        </p:nvCxnSpPr>
        <p:spPr>
          <a:xfrm>
            <a:off x="6097749" y="1361956"/>
            <a:ext cx="0" cy="480060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F138-806B-824F-A7B7-50507FF1E1D1}"/>
                  </a:ext>
                </a:extLst>
              </p:cNvPr>
              <p:cNvSpPr txBox="1"/>
              <p:nvPr/>
            </p:nvSpPr>
            <p:spPr>
              <a:xfrm>
                <a:off x="223695" y="1238250"/>
                <a:ext cx="2533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0D (point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F138-806B-824F-A7B7-50507FF1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238250"/>
                <a:ext cx="2533835" cy="369332"/>
              </a:xfrm>
              <a:prstGeom prst="rect">
                <a:avLst/>
              </a:prstGeom>
              <a:blipFill>
                <a:blip r:embed="rId3"/>
                <a:stretch>
                  <a:fillRect l="-2000" t="-6667" r="-1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1D73E-75F6-EA47-9872-4F0A99D99B50}"/>
                  </a:ext>
                </a:extLst>
              </p:cNvPr>
              <p:cNvSpPr txBox="1"/>
              <p:nvPr/>
            </p:nvSpPr>
            <p:spPr>
              <a:xfrm>
                <a:off x="3387483" y="1238250"/>
                <a:ext cx="2380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1D (line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1D73E-75F6-EA47-9872-4F0A99D9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83" y="1238250"/>
                <a:ext cx="2380523" cy="369332"/>
              </a:xfrm>
              <a:prstGeom prst="rect">
                <a:avLst/>
              </a:prstGeom>
              <a:blipFill>
                <a:blip r:embed="rId4"/>
                <a:stretch>
                  <a:fillRect l="-2128" t="-6667" r="-106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19619E-654D-8F4E-BE15-C23D5C3A1935}"/>
                  </a:ext>
                </a:extLst>
              </p:cNvPr>
              <p:cNvSpPr txBox="1"/>
              <p:nvPr/>
            </p:nvSpPr>
            <p:spPr>
              <a:xfrm>
                <a:off x="6397382" y="1238250"/>
                <a:ext cx="2653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2D (planar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19619E-654D-8F4E-BE15-C23D5C3A1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82" y="1238250"/>
                <a:ext cx="2653034" cy="369332"/>
              </a:xfrm>
              <a:prstGeom prst="rect">
                <a:avLst/>
              </a:prstGeom>
              <a:blipFill>
                <a:blip r:embed="rId5"/>
                <a:stretch>
                  <a:fillRect l="-2392" t="-6667" r="-47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3B6ED-7829-1249-A529-766C87873BFA}"/>
                  </a:ext>
                </a:extLst>
              </p:cNvPr>
              <p:cNvSpPr txBox="1"/>
              <p:nvPr/>
            </p:nvSpPr>
            <p:spPr>
              <a:xfrm>
                <a:off x="3686915" y="1872311"/>
                <a:ext cx="1021497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3B6ED-7829-1249-A529-766C8787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15" y="1872311"/>
                <a:ext cx="1021497" cy="401905"/>
              </a:xfrm>
              <a:prstGeom prst="rect">
                <a:avLst/>
              </a:prstGeom>
              <a:blipFill>
                <a:blip r:embed="rId6"/>
                <a:stretch>
                  <a:fillRect l="-2439" r="-122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F934-DEC7-5B44-8EE1-DE2880321520}"/>
                  </a:ext>
                </a:extLst>
              </p:cNvPr>
              <p:cNvSpPr txBox="1"/>
              <p:nvPr/>
            </p:nvSpPr>
            <p:spPr>
              <a:xfrm>
                <a:off x="573750" y="1782800"/>
                <a:ext cx="1117742" cy="467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F934-DEC7-5B44-8EE1-DE2880321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0" y="1782800"/>
                <a:ext cx="1117742" cy="467372"/>
              </a:xfrm>
              <a:prstGeom prst="rect">
                <a:avLst/>
              </a:prstGeom>
              <a:blipFill>
                <a:blip r:embed="rId7"/>
                <a:stretch>
                  <a:fillRect l="-224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E45F6-7748-2D4D-B7F3-A5E20B4723C3}"/>
                  </a:ext>
                </a:extLst>
              </p:cNvPr>
              <p:cNvSpPr txBox="1"/>
              <p:nvPr/>
            </p:nvSpPr>
            <p:spPr>
              <a:xfrm>
                <a:off x="2952712" y="2666858"/>
                <a:ext cx="3157083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E45F6-7748-2D4D-B7F3-A5E20B472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12" y="2666858"/>
                <a:ext cx="3157083" cy="524695"/>
              </a:xfrm>
              <a:prstGeom prst="rect">
                <a:avLst/>
              </a:prstGeom>
              <a:blipFill>
                <a:blip r:embed="rId8"/>
                <a:stretch>
                  <a:fillRect t="-154762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F752B-9140-7B4A-9B5C-FD9865692754}"/>
                  </a:ext>
                </a:extLst>
              </p:cNvPr>
              <p:cNvSpPr txBox="1"/>
              <p:nvPr/>
            </p:nvSpPr>
            <p:spPr>
              <a:xfrm>
                <a:off x="310650" y="2666858"/>
                <a:ext cx="1967846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3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F752B-9140-7B4A-9B5C-FD9865692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0" y="2666858"/>
                <a:ext cx="1967846" cy="524695"/>
              </a:xfrm>
              <a:prstGeom prst="rect">
                <a:avLst/>
              </a:prstGeom>
              <a:blipFill>
                <a:blip r:embed="rId9"/>
                <a:stretch>
                  <a:fillRect l="-1935" t="-154762" r="-645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DA12A7-A90E-F343-A0A7-0A6DE94EB328}"/>
                  </a:ext>
                </a:extLst>
              </p:cNvPr>
              <p:cNvSpPr txBox="1"/>
              <p:nvPr/>
            </p:nvSpPr>
            <p:spPr>
              <a:xfrm>
                <a:off x="7093906" y="1836532"/>
                <a:ext cx="759182" cy="435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DA12A7-A90E-F343-A0A7-0A6DE94EB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906" y="1836532"/>
                <a:ext cx="759182" cy="435119"/>
              </a:xfrm>
              <a:prstGeom prst="rect">
                <a:avLst/>
              </a:prstGeom>
              <a:blipFill>
                <a:blip r:embed="rId10"/>
                <a:stretch>
                  <a:fillRect l="-5000" r="-1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26321-C822-E541-B08D-FD953E4BDC73}"/>
                  </a:ext>
                </a:extLst>
              </p:cNvPr>
              <p:cNvSpPr txBox="1"/>
              <p:nvPr/>
            </p:nvSpPr>
            <p:spPr>
              <a:xfrm>
                <a:off x="6602155" y="2666858"/>
                <a:ext cx="2197653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26321-C822-E541-B08D-FD953E4B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155" y="2666858"/>
                <a:ext cx="2197653" cy="524695"/>
              </a:xfrm>
              <a:prstGeom prst="rect">
                <a:avLst/>
              </a:prstGeom>
              <a:blipFill>
                <a:blip r:embed="rId11"/>
                <a:stretch>
                  <a:fillRect t="-154762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F4652-7EDA-9546-8C8B-B728219446C2}"/>
                  </a:ext>
                </a:extLst>
              </p:cNvPr>
              <p:cNvSpPr txBox="1"/>
              <p:nvPr/>
            </p:nvSpPr>
            <p:spPr>
              <a:xfrm>
                <a:off x="80356" y="3542286"/>
                <a:ext cx="2780056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F4652-7EDA-9546-8C8B-B7282194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" y="3542286"/>
                <a:ext cx="2780056" cy="524695"/>
              </a:xfrm>
              <a:prstGeom prst="rect">
                <a:avLst/>
              </a:prstGeom>
              <a:blipFill>
                <a:blip r:embed="rId12"/>
                <a:stretch>
                  <a:fillRect t="-154762" r="-1364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67482A-1BC4-EF4D-B175-E3582A8B6688}"/>
                  </a:ext>
                </a:extLst>
              </p:cNvPr>
              <p:cNvSpPr txBox="1"/>
              <p:nvPr/>
            </p:nvSpPr>
            <p:spPr>
              <a:xfrm>
                <a:off x="539102" y="4608887"/>
                <a:ext cx="143270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67482A-1BC4-EF4D-B175-E3582A8B6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2" y="4608887"/>
                <a:ext cx="1432700" cy="200055"/>
              </a:xfrm>
              <a:prstGeom prst="rect">
                <a:avLst/>
              </a:prstGeom>
              <a:blipFill>
                <a:blip r:embed="rId13"/>
                <a:stretch>
                  <a:fillRect l="-1754" r="-350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326DB-F225-4743-8A76-2D2B9A0594BD}"/>
                  </a:ext>
                </a:extLst>
              </p:cNvPr>
              <p:cNvSpPr txBox="1"/>
              <p:nvPr/>
            </p:nvSpPr>
            <p:spPr>
              <a:xfrm>
                <a:off x="859578" y="5226049"/>
                <a:ext cx="813363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p>
                          <m:r>
                            <a:rPr lang="en-US" sz="13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326DB-F225-4743-8A76-2D2B9A05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78" y="5226049"/>
                <a:ext cx="813363" cy="200055"/>
              </a:xfrm>
              <a:prstGeom prst="rect">
                <a:avLst/>
              </a:prstGeom>
              <a:blipFill>
                <a:blip r:embed="rId14"/>
                <a:stretch>
                  <a:fillRect l="-4615" r="-307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1095B-DF8B-FF49-BFE7-73150BCE6491}"/>
                  </a:ext>
                </a:extLst>
              </p:cNvPr>
              <p:cNvSpPr txBox="1"/>
              <p:nvPr/>
            </p:nvSpPr>
            <p:spPr>
              <a:xfrm>
                <a:off x="28600" y="5744088"/>
                <a:ext cx="259834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1095B-DF8B-FF49-BFE7-73150BCE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" y="5744088"/>
                <a:ext cx="2598340" cy="200055"/>
              </a:xfrm>
              <a:prstGeom prst="rect">
                <a:avLst/>
              </a:prstGeom>
              <a:blipFill>
                <a:blip r:embed="rId15"/>
                <a:stretch>
                  <a:fillRect l="-485" r="-145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13927-53CD-3741-9FBC-C7F048D4DA7D}"/>
                  </a:ext>
                </a:extLst>
              </p:cNvPr>
              <p:cNvSpPr txBox="1"/>
              <p:nvPr/>
            </p:nvSpPr>
            <p:spPr>
              <a:xfrm>
                <a:off x="17710" y="6117377"/>
                <a:ext cx="283622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13927-53CD-3741-9FBC-C7F048D4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" y="6117377"/>
                <a:ext cx="2836225" cy="200055"/>
              </a:xfrm>
              <a:prstGeom prst="rect">
                <a:avLst/>
              </a:prstGeom>
              <a:blipFill>
                <a:blip r:embed="rId16"/>
                <a:stretch>
                  <a:fillRect l="-444" t="-6250" r="-1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26B6EB-AEF1-B441-AA87-63CC68193692}"/>
                  </a:ext>
                </a:extLst>
              </p:cNvPr>
              <p:cNvSpPr txBox="1"/>
              <p:nvPr/>
            </p:nvSpPr>
            <p:spPr>
              <a:xfrm>
                <a:off x="3128522" y="3542286"/>
                <a:ext cx="284039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26B6EB-AEF1-B441-AA87-63CC68193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522" y="3542286"/>
                <a:ext cx="2840393" cy="449803"/>
              </a:xfrm>
              <a:prstGeom prst="rect">
                <a:avLst/>
              </a:prstGeom>
              <a:blipFill>
                <a:blip r:embed="rId17"/>
                <a:stretch>
                  <a:fillRect t="-180556" r="-1778" b="-2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D7140-B2DC-C44C-89DD-BB21623DA790}"/>
                  </a:ext>
                </a:extLst>
              </p:cNvPr>
              <p:cNvSpPr txBox="1"/>
              <p:nvPr/>
            </p:nvSpPr>
            <p:spPr>
              <a:xfrm>
                <a:off x="3463787" y="5031509"/>
                <a:ext cx="2035044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D7140-B2DC-C44C-89DD-BB21623D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87" y="5031509"/>
                <a:ext cx="2035044" cy="200055"/>
              </a:xfrm>
              <a:prstGeom prst="rect">
                <a:avLst/>
              </a:prstGeom>
              <a:blipFill>
                <a:blip r:embed="rId18"/>
                <a:stretch>
                  <a:fillRect l="-1242" r="-186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B9650-E062-3B47-B152-9A752E768543}"/>
                  </a:ext>
                </a:extLst>
              </p:cNvPr>
              <p:cNvSpPr txBox="1"/>
              <p:nvPr/>
            </p:nvSpPr>
            <p:spPr>
              <a:xfrm>
                <a:off x="3458692" y="5366106"/>
                <a:ext cx="1994649" cy="21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B9650-E062-3B47-B152-9A752E76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692" y="5366106"/>
                <a:ext cx="1994649" cy="215828"/>
              </a:xfrm>
              <a:prstGeom prst="rect">
                <a:avLst/>
              </a:prstGeom>
              <a:blipFill>
                <a:blip r:embed="rId19"/>
                <a:stretch>
                  <a:fillRect l="-1266" r="-253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0EC5E-B9B7-6641-849B-3B3621A6323A}"/>
                  </a:ext>
                </a:extLst>
              </p:cNvPr>
              <p:cNvSpPr txBox="1"/>
              <p:nvPr/>
            </p:nvSpPr>
            <p:spPr>
              <a:xfrm>
                <a:off x="3111168" y="5747007"/>
                <a:ext cx="2820451" cy="488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0EC5E-B9B7-6641-849B-3B3621A6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168" y="5747007"/>
                <a:ext cx="2820451" cy="488980"/>
              </a:xfrm>
              <a:prstGeom prst="rect">
                <a:avLst/>
              </a:prstGeom>
              <a:blipFill>
                <a:blip r:embed="rId20"/>
                <a:stretch>
                  <a:fillRect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A7B9F-9EA8-594E-ACBC-3248198F865E}"/>
                  </a:ext>
                </a:extLst>
              </p:cNvPr>
              <p:cNvSpPr txBox="1"/>
              <p:nvPr/>
            </p:nvSpPr>
            <p:spPr>
              <a:xfrm>
                <a:off x="6199698" y="3567295"/>
                <a:ext cx="2947858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300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sz="1300" b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sz="13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3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</m:e>
                                        <m:sup>
                                          <m:r>
                                            <a:rPr lang="en-US" sz="13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=−2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A7B9F-9EA8-594E-ACBC-3248198F8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98" y="3567295"/>
                <a:ext cx="2947858" cy="341312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8FB0B7-45CC-7243-95B9-FC751AA20C41}"/>
                  </a:ext>
                </a:extLst>
              </p:cNvPr>
              <p:cNvSpPr/>
              <p:nvPr/>
            </p:nvSpPr>
            <p:spPr>
              <a:xfrm>
                <a:off x="6716801" y="5694715"/>
                <a:ext cx="1579920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sz="1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8FB0B7-45CC-7243-95B9-FC751AA20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801" y="5694715"/>
                <a:ext cx="1579920" cy="49885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9B16A-D87A-5547-A5F2-ACBFA902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B12A5-FD44-B840-A031-A3688CA75748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EC1D-C2AE-7746-B62E-D4752F32F06A}"/>
              </a:ext>
            </a:extLst>
          </p:cNvPr>
          <p:cNvGrpSpPr/>
          <p:nvPr/>
        </p:nvGrpSpPr>
        <p:grpSpPr>
          <a:xfrm>
            <a:off x="226336" y="2620841"/>
            <a:ext cx="8061536" cy="1762661"/>
            <a:chOff x="223695" y="709639"/>
            <a:chExt cx="8061536" cy="1762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65263-8DC1-0241-A750-52C721C2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7589" y="1179588"/>
              <a:ext cx="605928" cy="4488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7181BE-9F0D-4049-856E-922C6795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921287">
              <a:off x="3891244" y="1891467"/>
              <a:ext cx="605928" cy="448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8BD4B0-7B75-0643-9DFD-974E2C69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998839">
              <a:off x="3936677" y="709639"/>
              <a:ext cx="605928" cy="44883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2EB84-1D17-2F45-B40D-69B308804B7C}"/>
                </a:ext>
              </a:extLst>
            </p:cNvPr>
            <p:cNvCxnSpPr/>
            <p:nvPr/>
          </p:nvCxnSpPr>
          <p:spPr>
            <a:xfrm>
              <a:off x="3128742" y="1729275"/>
              <a:ext cx="6109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820C41-3A4D-C043-9A9F-AAC0FA341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1634" y="1133869"/>
              <a:ext cx="453756" cy="526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9B2181-D8D6-174A-BDDE-1CF119E102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558" y="1746514"/>
              <a:ext cx="128840" cy="495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081137-B995-984B-A211-C2930C5E39E0}"/>
                    </a:ext>
                  </a:extLst>
                </p:cNvPr>
                <p:cNvSpPr txBox="1"/>
                <p:nvPr/>
              </p:nvSpPr>
              <p:spPr>
                <a:xfrm>
                  <a:off x="2913559" y="1741135"/>
                  <a:ext cx="489685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081137-B995-984B-A211-C2930C5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559" y="1741135"/>
                  <a:ext cx="489685" cy="293948"/>
                </a:xfrm>
                <a:prstGeom prst="rect">
                  <a:avLst/>
                </a:prstGeom>
                <a:blipFill>
                  <a:blip r:embed="rId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8EBA2B-2B2E-1F4F-BFE0-9F4003F7BF00}"/>
                    </a:ext>
                  </a:extLst>
                </p:cNvPr>
                <p:cNvSpPr txBox="1"/>
                <p:nvPr/>
              </p:nvSpPr>
              <p:spPr>
                <a:xfrm>
                  <a:off x="3434216" y="2178352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8EBA2B-2B2E-1F4F-BFE0-9F4003F7B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216" y="2178352"/>
                  <a:ext cx="495007" cy="293948"/>
                </a:xfrm>
                <a:prstGeom prst="rect">
                  <a:avLst/>
                </a:prstGeom>
                <a:blipFill>
                  <a:blip r:embed="rId4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2E746F-F042-654F-8B9C-7882113250C8}"/>
                    </a:ext>
                  </a:extLst>
                </p:cNvPr>
                <p:cNvSpPr txBox="1"/>
                <p:nvPr/>
              </p:nvSpPr>
              <p:spPr>
                <a:xfrm>
                  <a:off x="3632711" y="1081455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2E746F-F042-654F-8B9C-788211325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711" y="1081455"/>
                  <a:ext cx="495007" cy="293948"/>
                </a:xfrm>
                <a:prstGeom prst="rect">
                  <a:avLst/>
                </a:prstGeom>
                <a:blipFill>
                  <a:blip r:embed="rId5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7A4B7B-3566-D442-9C7F-52EFEEB89588}"/>
                </a:ext>
              </a:extLst>
            </p:cNvPr>
            <p:cNvSpPr txBox="1"/>
            <p:nvPr/>
          </p:nvSpPr>
          <p:spPr>
            <a:xfrm>
              <a:off x="223695" y="1188762"/>
              <a:ext cx="2240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Cambria" panose="02040503050406030204" pitchFamily="18" charset="0"/>
                </a:rPr>
                <a:t>Type II:</a:t>
              </a:r>
            </a:p>
            <a:p>
              <a:pPr algn="l"/>
              <a:r>
                <a:rPr lang="en-US" dirty="0">
                  <a:latin typeface="Cambria" panose="02040503050406030204" pitchFamily="18" charset="0"/>
                </a:rPr>
                <a:t>two phonons combine into one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913872-0E0C-374C-94C1-151B7C158C26}"/>
                    </a:ext>
                  </a:extLst>
                </p:cNvPr>
                <p:cNvSpPr txBox="1"/>
                <p:nvPr/>
              </p:nvSpPr>
              <p:spPr>
                <a:xfrm>
                  <a:off x="5768901" y="1188762"/>
                  <a:ext cx="2516330" cy="6996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3(2)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US" b="1" dirty="0">
                    <a:latin typeface="Cambria" panose="02040503050406030204" pitchFamily="18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3(2)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913872-0E0C-374C-94C1-151B7C158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901" y="1188762"/>
                  <a:ext cx="2516330" cy="699679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A7AFF1-6636-784C-B9EC-84F049694837}"/>
              </a:ext>
            </a:extLst>
          </p:cNvPr>
          <p:cNvGrpSpPr/>
          <p:nvPr/>
        </p:nvGrpSpPr>
        <p:grpSpPr>
          <a:xfrm>
            <a:off x="236651" y="818858"/>
            <a:ext cx="7583840" cy="1671349"/>
            <a:chOff x="223695" y="2720789"/>
            <a:chExt cx="7583840" cy="16713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F48821-83E9-3841-B4C9-DCD1F9355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341" y="3099426"/>
              <a:ext cx="605928" cy="4488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68F19E-9C8F-4243-929E-333DEEEEC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921287">
              <a:off x="3882610" y="3805504"/>
              <a:ext cx="605928" cy="4488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280BBA-A8E2-FE43-A08D-543E3AC1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3789632" y="2720789"/>
              <a:ext cx="605928" cy="44883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EF439A-4628-FA4E-9F45-1E424812B2AF}"/>
                </a:ext>
              </a:extLst>
            </p:cNvPr>
            <p:cNvCxnSpPr/>
            <p:nvPr/>
          </p:nvCxnSpPr>
          <p:spPr>
            <a:xfrm>
              <a:off x="2990494" y="3649113"/>
              <a:ext cx="6109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6A7681-0E56-1A40-B164-94A81753B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5309" y="3205898"/>
              <a:ext cx="457287" cy="3859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6A18E9-C262-C246-A75D-AC35DF2BB61D}"/>
                </a:ext>
              </a:extLst>
            </p:cNvPr>
            <p:cNvCxnSpPr>
              <a:cxnSpLocks/>
            </p:cNvCxnSpPr>
            <p:nvPr/>
          </p:nvCxnSpPr>
          <p:spPr>
            <a:xfrm>
              <a:off x="3608858" y="3694838"/>
              <a:ext cx="255094" cy="5929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9404B9-B08D-ED49-870F-DC7F4C5F4A54}"/>
                    </a:ext>
                  </a:extLst>
                </p:cNvPr>
                <p:cNvSpPr txBox="1"/>
                <p:nvPr/>
              </p:nvSpPr>
              <p:spPr>
                <a:xfrm>
                  <a:off x="2775311" y="3660973"/>
                  <a:ext cx="489685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9404B9-B08D-ED49-870F-DC7F4C5F4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311" y="3660973"/>
                  <a:ext cx="489685" cy="293948"/>
                </a:xfrm>
                <a:prstGeom prst="rect">
                  <a:avLst/>
                </a:prstGeom>
                <a:blipFill>
                  <a:blip r:embed="rId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53815D-6F52-1748-A589-2027ED60494C}"/>
                    </a:ext>
                  </a:extLst>
                </p:cNvPr>
                <p:cNvSpPr txBox="1"/>
                <p:nvPr/>
              </p:nvSpPr>
              <p:spPr>
                <a:xfrm>
                  <a:off x="3295968" y="4098190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53815D-6F52-1748-A589-2027ED604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968" y="4098190"/>
                  <a:ext cx="495007" cy="293948"/>
                </a:xfrm>
                <a:prstGeom prst="rect">
                  <a:avLst/>
                </a:prstGeom>
                <a:blipFill>
                  <a:blip r:embed="rId4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DCB761-7B4B-9843-B045-A239FE318ED3}"/>
                    </a:ext>
                  </a:extLst>
                </p:cNvPr>
                <p:cNvSpPr txBox="1"/>
                <p:nvPr/>
              </p:nvSpPr>
              <p:spPr>
                <a:xfrm>
                  <a:off x="3511396" y="3052092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DCB761-7B4B-9843-B045-A239FE318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396" y="3052092"/>
                  <a:ext cx="495007" cy="293948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696063-1883-3447-947C-A71837C33F82}"/>
                </a:ext>
              </a:extLst>
            </p:cNvPr>
            <p:cNvSpPr txBox="1"/>
            <p:nvPr/>
          </p:nvSpPr>
          <p:spPr>
            <a:xfrm>
              <a:off x="223695" y="3054923"/>
              <a:ext cx="20955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Cambria" panose="02040503050406030204" pitchFamily="18" charset="0"/>
                </a:rPr>
                <a:t>Type I:</a:t>
              </a:r>
            </a:p>
            <a:p>
              <a:pPr algn="l"/>
              <a:r>
                <a:rPr lang="en-US" dirty="0">
                  <a:latin typeface="Cambria" panose="02040503050406030204" pitchFamily="18" charset="0"/>
                </a:rPr>
                <a:t>one phonon decomposes into two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ADB02AD-B714-4645-85AD-B3861B508B99}"/>
                    </a:ext>
                  </a:extLst>
                </p:cNvPr>
                <p:cNvSpPr txBox="1"/>
                <p:nvPr/>
              </p:nvSpPr>
              <p:spPr>
                <a:xfrm>
                  <a:off x="5768900" y="3055137"/>
                  <a:ext cx="203863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US" b="1" dirty="0">
                    <a:latin typeface="Cambria" panose="02040503050406030204" pitchFamily="18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ADB02AD-B714-4645-85AD-B3861B508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900" y="3055137"/>
                  <a:ext cx="203863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A79468-F2B9-7747-AE91-4E15A19FB901}"/>
                  </a:ext>
                </a:extLst>
              </p:cNvPr>
              <p:cNvSpPr txBox="1"/>
              <p:nvPr/>
            </p:nvSpPr>
            <p:spPr>
              <a:xfrm>
                <a:off x="5477366" y="317020"/>
                <a:ext cx="3161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any reciprocal lattice vector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A79468-F2B9-7747-AE91-4E15A19F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366" y="317020"/>
                <a:ext cx="3161250" cy="369332"/>
              </a:xfrm>
              <a:prstGeom prst="rect">
                <a:avLst/>
              </a:prstGeom>
              <a:blipFill>
                <a:blip r:embed="rId10"/>
                <a:stretch>
                  <a:fillRect t="-3333" r="-4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5EDAF-7162-2E46-A22A-5A695E4EDEBD}"/>
                  </a:ext>
                </a:extLst>
              </p:cNvPr>
              <p:cNvSpPr txBox="1"/>
              <p:nvPr/>
            </p:nvSpPr>
            <p:spPr>
              <a:xfrm>
                <a:off x="207824" y="4629630"/>
                <a:ext cx="38663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Normal scattering process: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Umklapp (“flip over”) scattering process: 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5EDAF-7162-2E46-A22A-5A695E4E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4" y="4629630"/>
                <a:ext cx="3866379" cy="523220"/>
              </a:xfrm>
              <a:prstGeom prst="rect">
                <a:avLst/>
              </a:prstGeom>
              <a:blipFill>
                <a:blip r:embed="rId11"/>
                <a:stretch>
                  <a:fillRect l="-327" t="-238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0D4381-B2B8-BD44-8419-3B35556FCDC5}"/>
                  </a:ext>
                </a:extLst>
              </p:cNvPr>
              <p:cNvSpPr txBox="1"/>
              <p:nvPr/>
            </p:nvSpPr>
            <p:spPr>
              <a:xfrm>
                <a:off x="4791553" y="5841219"/>
                <a:ext cx="309905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rd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0D4381-B2B8-BD44-8419-3B35556FC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53" y="5841219"/>
                <a:ext cx="3099054" cy="612732"/>
              </a:xfrm>
              <a:prstGeom prst="rect">
                <a:avLst/>
              </a:prstGeom>
              <a:blipFill>
                <a:blip r:embed="rId1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201714-FB23-B646-BAF6-777B987F3F4D}"/>
                  </a:ext>
                </a:extLst>
              </p:cNvPr>
              <p:cNvSpPr txBox="1"/>
              <p:nvPr/>
            </p:nvSpPr>
            <p:spPr>
              <a:xfrm>
                <a:off x="223695" y="5597107"/>
                <a:ext cx="30215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</a:rPr>
                  <a:t>Perturbation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rd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are initial and final states (combinations of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2</a:t>
                </a:r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3</a:t>
                </a:r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201714-FB23-B646-BAF6-777B987F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597107"/>
                <a:ext cx="3021584" cy="1200329"/>
              </a:xfrm>
              <a:prstGeom prst="rect">
                <a:avLst/>
              </a:prstGeom>
              <a:blipFill>
                <a:blip r:embed="rId13"/>
                <a:stretch>
                  <a:fillRect l="-1255" t="-11579" r="-2092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D9EF42-F173-3B46-B5F4-BB36021FD541}"/>
              </a:ext>
            </a:extLst>
          </p:cNvPr>
          <p:cNvCxnSpPr/>
          <p:nvPr/>
        </p:nvCxnSpPr>
        <p:spPr>
          <a:xfrm>
            <a:off x="46640" y="5539959"/>
            <a:ext cx="911812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F362154-62CF-EC47-AF1E-40FD8DB02F79}"/>
              </a:ext>
            </a:extLst>
          </p:cNvPr>
          <p:cNvSpPr/>
          <p:nvPr/>
        </p:nvSpPr>
        <p:spPr>
          <a:xfrm>
            <a:off x="222572" y="5234152"/>
            <a:ext cx="91181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200" dirty="0" err="1"/>
              <a:t>Maznev</a:t>
            </a:r>
            <a:r>
              <a:rPr lang="en-US" sz="1200" dirty="0"/>
              <a:t>, A. A. &amp; Wright, O. B. Demystifying </a:t>
            </a:r>
            <a:r>
              <a:rPr lang="en-US" sz="1200" dirty="0" err="1"/>
              <a:t>umklapp</a:t>
            </a:r>
            <a:r>
              <a:rPr lang="en-US" sz="1200" dirty="0"/>
              <a:t> vs normal scattering in lattice thermal conductivity. </a:t>
            </a:r>
            <a:r>
              <a:rPr lang="en-US" sz="1200" i="1" dirty="0"/>
              <a:t>Am. J. Phys.</a:t>
            </a:r>
            <a:r>
              <a:rPr lang="en-US" sz="1200" dirty="0"/>
              <a:t> </a:t>
            </a:r>
            <a:r>
              <a:rPr lang="en-US" sz="1200" b="1" dirty="0"/>
              <a:t>82</a:t>
            </a:r>
            <a:r>
              <a:rPr lang="en-US" sz="1200" dirty="0"/>
              <a:t>, 1062–1066 (2014).</a:t>
            </a:r>
            <a:endParaRPr lang="en-US" sz="1200" dirty="0">
              <a:effectLst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3D1569-8D4A-AE4D-BF62-2D2209C4F27E}"/>
              </a:ext>
            </a:extLst>
          </p:cNvPr>
          <p:cNvCxnSpPr/>
          <p:nvPr/>
        </p:nvCxnSpPr>
        <p:spPr>
          <a:xfrm>
            <a:off x="0" y="4588773"/>
            <a:ext cx="911812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E2EC7D5-FAE6-9F4C-8730-99854F48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0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3767C-EC8E-924C-A34A-E0D17F07BF0A}"/>
              </a:ext>
            </a:extLst>
          </p:cNvPr>
          <p:cNvSpPr txBox="1"/>
          <p:nvPr/>
        </p:nvSpPr>
        <p:spPr>
          <a:xfrm>
            <a:off x="223696" y="317020"/>
            <a:ext cx="35284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DF9F4-5D1D-6347-9933-318B26F1751E}"/>
              </a:ext>
            </a:extLst>
          </p:cNvPr>
          <p:cNvSpPr txBox="1"/>
          <p:nvPr/>
        </p:nvSpPr>
        <p:spPr>
          <a:xfrm>
            <a:off x="3948203" y="224686"/>
            <a:ext cx="519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Phonon-phonon scattering has </a:t>
            </a:r>
            <a:r>
              <a:rPr lang="en-US" b="1" dirty="0">
                <a:latin typeface="Cambria" panose="02040503050406030204" pitchFamily="18" charset="0"/>
              </a:rPr>
              <a:t>phase space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</a:rPr>
              <a:t>matrix element contributions </a:t>
            </a:r>
            <a:r>
              <a:rPr lang="en-US" dirty="0">
                <a:latin typeface="Cambria" panose="02040503050406030204" pitchFamily="18" charset="0"/>
              </a:rPr>
              <a:t>as well.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96527-FC44-2F4D-A3C4-EED173A6637E}"/>
                  </a:ext>
                </a:extLst>
              </p:cNvPr>
              <p:cNvSpPr txBox="1"/>
              <p:nvPr/>
            </p:nvSpPr>
            <p:spPr>
              <a:xfrm>
                <a:off x="1199262" y="1401622"/>
                <a:ext cx="30496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96527-FC44-2F4D-A3C4-EED173A6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62" y="1401622"/>
                <a:ext cx="3049617" cy="612732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F8DF7A-9F76-164F-AEA0-E3D5155087DE}"/>
              </a:ext>
            </a:extLst>
          </p:cNvPr>
          <p:cNvSpPr txBox="1"/>
          <p:nvPr/>
        </p:nvSpPr>
        <p:spPr>
          <a:xfrm>
            <a:off x="444413" y="2765689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weighted joint 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13393-6BBE-6643-8B34-24C718FABEDC}"/>
                  </a:ext>
                </a:extLst>
              </p:cNvPr>
              <p:cNvSpPr txBox="1"/>
              <p:nvPr/>
            </p:nvSpPr>
            <p:spPr>
              <a:xfrm>
                <a:off x="223696" y="3429000"/>
                <a:ext cx="3946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ambria" panose="02040503050406030204" pitchFamily="18" charset="0"/>
                  </a:rPr>
                  <a:t>average anharmonic interaction phonon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has with all other phonons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13393-6BBE-6643-8B34-24C718FA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6" y="3429000"/>
                <a:ext cx="3946616" cy="646331"/>
              </a:xfrm>
              <a:prstGeom prst="rect">
                <a:avLst/>
              </a:prstGeom>
              <a:blipFill>
                <a:blip r:embed="rId4"/>
                <a:stretch>
                  <a:fillRect t="-3846" r="-257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1695AF-E5D9-D346-8855-1524C149EBC0}"/>
              </a:ext>
            </a:extLst>
          </p:cNvPr>
          <p:cNvSpPr txBox="1"/>
          <p:nvPr/>
        </p:nvSpPr>
        <p:spPr>
          <a:xfrm>
            <a:off x="3948203" y="6093280"/>
            <a:ext cx="5649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Togo, A., </a:t>
            </a:r>
            <a:r>
              <a:rPr lang="en-US" sz="1400" dirty="0" err="1"/>
              <a:t>Chaput</a:t>
            </a:r>
            <a:r>
              <a:rPr lang="en-US" sz="1400" dirty="0"/>
              <a:t>, L. &amp; Tanaka, I. Distributions of phonon lifetimes in Brillouin zones. </a:t>
            </a:r>
            <a:r>
              <a:rPr lang="en-US" sz="1400" i="1" dirty="0"/>
              <a:t>Phys. Rev. B</a:t>
            </a:r>
            <a:r>
              <a:rPr lang="en-US" sz="1400" dirty="0"/>
              <a:t> </a:t>
            </a:r>
            <a:r>
              <a:rPr lang="en-US" sz="1400" b="1" dirty="0"/>
              <a:t>91</a:t>
            </a:r>
            <a:r>
              <a:rPr lang="en-US" sz="1400" dirty="0"/>
              <a:t>, 094306 (2015).</a:t>
            </a:r>
          </a:p>
          <a:p>
            <a:pPr algn="l"/>
            <a:endParaRPr lang="en-US" sz="1400" dirty="0">
              <a:latin typeface="Cambria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A5415A-74A9-8945-9674-9C3819EBC2F8}"/>
              </a:ext>
            </a:extLst>
          </p:cNvPr>
          <p:cNvCxnSpPr/>
          <p:nvPr/>
        </p:nvCxnSpPr>
        <p:spPr>
          <a:xfrm>
            <a:off x="3244881" y="2014354"/>
            <a:ext cx="0" cy="73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25A3CF-7631-2447-947F-A191F7E812A8}"/>
              </a:ext>
            </a:extLst>
          </p:cNvPr>
          <p:cNvCxnSpPr>
            <a:cxnSpLocks/>
          </p:cNvCxnSpPr>
          <p:nvPr/>
        </p:nvCxnSpPr>
        <p:spPr>
          <a:xfrm>
            <a:off x="3759887" y="2014354"/>
            <a:ext cx="0" cy="12342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97868-44AA-F441-AAE1-E5EC87563783}"/>
                  </a:ext>
                </a:extLst>
              </p:cNvPr>
              <p:cNvSpPr txBox="1"/>
              <p:nvPr/>
            </p:nvSpPr>
            <p:spPr>
              <a:xfrm>
                <a:off x="5013435" y="1523322"/>
                <a:ext cx="34789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contains the number of other phonons in the material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high temperature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Stems from high-T behavior of Bose-Einstein distribution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97868-44AA-F441-AAE1-E5EC8756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435" y="1523322"/>
                <a:ext cx="3478924" cy="2308324"/>
              </a:xfrm>
              <a:prstGeom prst="rect">
                <a:avLst/>
              </a:prstGeom>
              <a:blipFill>
                <a:blip r:embed="rId5"/>
                <a:stretch>
                  <a:fillRect l="-1455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07351-3625-C145-9AC6-68FF615FA510}"/>
                  </a:ext>
                </a:extLst>
              </p:cNvPr>
              <p:cNvSpPr txBox="1"/>
              <p:nvPr/>
            </p:nvSpPr>
            <p:spPr>
              <a:xfrm>
                <a:off x="4631955" y="4001299"/>
                <a:ext cx="3828291" cy="801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07351-3625-C145-9AC6-68FF615F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955" y="4001299"/>
                <a:ext cx="3828291" cy="801951"/>
              </a:xfrm>
              <a:prstGeom prst="rect">
                <a:avLst/>
              </a:prstGeom>
              <a:blipFill>
                <a:blip r:embed="rId6"/>
                <a:stretch>
                  <a:fillRect l="-331" t="-1563" r="-662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21B3E-1D22-1C49-9C17-1C290FB80997}"/>
                  </a:ext>
                </a:extLst>
              </p:cNvPr>
              <p:cNvSpPr txBox="1"/>
              <p:nvPr/>
            </p:nvSpPr>
            <p:spPr>
              <a:xfrm>
                <a:off x="2102105" y="4983708"/>
                <a:ext cx="4293548" cy="8606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high temperatures        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21B3E-1D22-1C49-9C17-1C290FB8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05" y="4983708"/>
                <a:ext cx="4293548" cy="860620"/>
              </a:xfrm>
              <a:prstGeom prst="rect">
                <a:avLst/>
              </a:prstGeom>
              <a:blipFill>
                <a:blip r:embed="rId7"/>
                <a:stretch>
                  <a:fillRect r="-286"/>
                </a:stretch>
              </a:blipFill>
              <a:ln>
                <a:solidFill>
                  <a:schemeClr val="tx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340C54-9B23-8A4E-827A-92687203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3E953-7133-B244-8E21-029369077C7F}"/>
              </a:ext>
            </a:extLst>
          </p:cNvPr>
          <p:cNvSpPr txBox="1"/>
          <p:nvPr/>
        </p:nvSpPr>
        <p:spPr>
          <a:xfrm>
            <a:off x="223696" y="317020"/>
            <a:ext cx="35284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9E608-F95E-BD46-8719-28E93E333C56}"/>
                  </a:ext>
                </a:extLst>
              </p:cNvPr>
              <p:cNvSpPr txBox="1"/>
              <p:nvPr/>
            </p:nvSpPr>
            <p:spPr>
              <a:xfrm>
                <a:off x="4296878" y="258677"/>
                <a:ext cx="286334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b="0" dirty="0">
                    <a:latin typeface="Cambria Math" panose="02040503050406030204" pitchFamily="18" charset="0"/>
                  </a:rPr>
                  <a:t>Common analytical form: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9E608-F95E-BD46-8719-28E93E333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78" y="258677"/>
                <a:ext cx="2863348" cy="676532"/>
              </a:xfrm>
              <a:prstGeom prst="rect">
                <a:avLst/>
              </a:prstGeom>
              <a:blipFill>
                <a:blip r:embed="rId3"/>
                <a:stretch>
                  <a:fillRect l="-1322" t="-181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3441-D62B-B247-8F6F-9BCD3EE9473E}"/>
                  </a:ext>
                </a:extLst>
              </p:cNvPr>
              <p:cNvSpPr txBox="1"/>
              <p:nvPr/>
            </p:nvSpPr>
            <p:spPr>
              <a:xfrm>
                <a:off x="222206" y="1091733"/>
                <a:ext cx="8699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Low-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behavior from DFT based lattice dynamics and phonon-phonon relaxation time.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3441-D62B-B247-8F6F-9BCD3EE94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6" y="1091733"/>
                <a:ext cx="8699588" cy="369332"/>
              </a:xfrm>
              <a:prstGeom prst="rect">
                <a:avLst/>
              </a:prstGeom>
              <a:blipFill>
                <a:blip r:embed="rId4"/>
                <a:stretch>
                  <a:fillRect l="-43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645A09A-D924-954C-87DB-937F95CC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360" y="4145818"/>
            <a:ext cx="1901716" cy="2535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4FCFE-8746-7643-AC4A-BFCA809D2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974" y="4145818"/>
            <a:ext cx="1901716" cy="2535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484425-EAE0-384B-B578-B0B7CAFCC5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70"/>
          <a:stretch/>
        </p:blipFill>
        <p:spPr>
          <a:xfrm>
            <a:off x="4542349" y="4145818"/>
            <a:ext cx="1984484" cy="25356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6AD083-79DB-F74A-82B2-D4AC7DD4B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124" y="1577378"/>
            <a:ext cx="1807121" cy="24094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C19B59-7BE8-5D48-A62F-EC96ACAEF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355" y="1577379"/>
            <a:ext cx="1807121" cy="2409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97DE52-3767-4241-8274-3D2B9D0E3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657" y="1577378"/>
            <a:ext cx="1807121" cy="24094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791844-DCB2-D446-859A-DBC2849B86FE}"/>
              </a:ext>
            </a:extLst>
          </p:cNvPr>
          <p:cNvSpPr txBox="1"/>
          <p:nvPr/>
        </p:nvSpPr>
        <p:spPr>
          <a:xfrm>
            <a:off x="2358692" y="1539755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Si</a:t>
            </a:r>
          </a:p>
          <a:p>
            <a:pPr algn="l"/>
            <a:r>
              <a:rPr lang="en-US" sz="1400" dirty="0">
                <a:latin typeface="Cambria" panose="02040503050406030204" pitchFamily="18" charset="0"/>
              </a:rPr>
              <a:t>300K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0951D-9FED-5347-81AD-FF7835DD36C6}"/>
              </a:ext>
            </a:extLst>
          </p:cNvPr>
          <p:cNvSpPr/>
          <p:nvPr/>
        </p:nvSpPr>
        <p:spPr>
          <a:xfrm>
            <a:off x="2356753" y="1539375"/>
            <a:ext cx="6217526" cy="2409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66370-6EA0-3F47-BCFD-D6901A0E5562}"/>
              </a:ext>
            </a:extLst>
          </p:cNvPr>
          <p:cNvSpPr txBox="1"/>
          <p:nvPr/>
        </p:nvSpPr>
        <p:spPr>
          <a:xfrm>
            <a:off x="2356753" y="4107815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GaN</a:t>
            </a:r>
          </a:p>
          <a:p>
            <a:pPr algn="l"/>
            <a:r>
              <a:rPr lang="en-US" sz="1400" dirty="0">
                <a:latin typeface="Cambria" panose="02040503050406030204" pitchFamily="18" charset="0"/>
              </a:rPr>
              <a:t>300K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8D377B-DD02-2442-8D52-6F91527E2B75}"/>
              </a:ext>
            </a:extLst>
          </p:cNvPr>
          <p:cNvSpPr/>
          <p:nvPr/>
        </p:nvSpPr>
        <p:spPr>
          <a:xfrm>
            <a:off x="2356753" y="4107815"/>
            <a:ext cx="6217526" cy="2573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BBBFC3-ACCF-E748-8FEA-421E64DDB823}"/>
                  </a:ext>
                </a:extLst>
              </p:cNvPr>
              <p:cNvSpPr txBox="1"/>
              <p:nvPr/>
            </p:nvSpPr>
            <p:spPr>
              <a:xfrm>
                <a:off x="433488" y="1617589"/>
                <a:ext cx="128144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lines show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BBBFC3-ACCF-E748-8FEA-421E64DD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88" y="1617589"/>
                <a:ext cx="1281441" cy="923330"/>
              </a:xfrm>
              <a:prstGeom prst="rect">
                <a:avLst/>
              </a:prstGeom>
              <a:blipFill>
                <a:blip r:embed="rId11"/>
                <a:stretch>
                  <a:fillRect l="-294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DA6B6-8E6E-4640-B887-C2568EF2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4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CE6604-C732-DC4D-A7F2-3264BDE039D1}"/>
              </a:ext>
            </a:extLst>
          </p:cNvPr>
          <p:cNvSpPr txBox="1"/>
          <p:nvPr/>
        </p:nvSpPr>
        <p:spPr>
          <a:xfrm>
            <a:off x="223695" y="317020"/>
            <a:ext cx="350747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58638-FF81-1F46-B3C2-0B3913749266}"/>
              </a:ext>
            </a:extLst>
          </p:cNvPr>
          <p:cNvSpPr txBox="1"/>
          <p:nvPr/>
        </p:nvSpPr>
        <p:spPr>
          <a:xfrm>
            <a:off x="3762732" y="368230"/>
            <a:ext cx="517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Analytical high-T phonon-phonon scattering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4ED21-FB07-E64C-B86A-CCFC7207C4AD}"/>
                  </a:ext>
                </a:extLst>
              </p:cNvPr>
              <p:cNvSpPr txBox="1"/>
              <p:nvPr/>
            </p:nvSpPr>
            <p:spPr>
              <a:xfrm>
                <a:off x="223695" y="1206062"/>
                <a:ext cx="2663934" cy="76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4ED21-FB07-E64C-B86A-CCFC7207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206062"/>
                <a:ext cx="2663934" cy="762388"/>
              </a:xfrm>
              <a:prstGeom prst="rect">
                <a:avLst/>
              </a:prstGeom>
              <a:blipFill>
                <a:blip r:embed="rId2"/>
                <a:stretch>
                  <a:fillRect r="-476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DDDA9E-F1B5-E846-9DD9-9D17087F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83" y="1206061"/>
            <a:ext cx="4345922" cy="423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FEEF3-9076-5A4C-AD8B-A56AFA1684AE}"/>
              </a:ext>
            </a:extLst>
          </p:cNvPr>
          <p:cNvSpPr txBox="1"/>
          <p:nvPr/>
        </p:nvSpPr>
        <p:spPr>
          <a:xfrm>
            <a:off x="819807" y="6028105"/>
            <a:ext cx="832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Toberer</a:t>
            </a:r>
            <a:r>
              <a:rPr lang="en-US" dirty="0"/>
              <a:t>, E. S., </a:t>
            </a:r>
            <a:r>
              <a:rPr lang="en-US" dirty="0" err="1"/>
              <a:t>Zevalkink</a:t>
            </a:r>
            <a:r>
              <a:rPr lang="en-US" dirty="0"/>
              <a:t>, A. &amp; Snyder, G. J. Phonon engineering through crystal chemistry. </a:t>
            </a:r>
            <a:r>
              <a:rPr lang="en-US" i="1" dirty="0"/>
              <a:t>J. Mater. Chem.</a:t>
            </a:r>
            <a:r>
              <a:rPr lang="en-US" dirty="0"/>
              <a:t> </a:t>
            </a:r>
            <a:r>
              <a:rPr lang="en-US" b="1" dirty="0"/>
              <a:t>21</a:t>
            </a:r>
            <a:r>
              <a:rPr lang="en-US" dirty="0"/>
              <a:t>, 15843 (2011).</a:t>
            </a:r>
          </a:p>
          <a:p>
            <a:pPr algn="l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F6BFE-AD54-FD4A-BEBA-20F7DF86CFF1}"/>
              </a:ext>
            </a:extLst>
          </p:cNvPr>
          <p:cNvSpPr txBox="1"/>
          <p:nvPr/>
        </p:nvSpPr>
        <p:spPr>
          <a:xfrm>
            <a:off x="223695" y="2557453"/>
            <a:ext cx="391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Fully analytical thermal conductivity model using the above phonon-phonon scattering expression shows reasonable agreement with experiment across two orders of magnitude.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Good for broad screening across material systems.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ED0B0-BBF3-314D-9A5D-2B676268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0813-0EC9-1249-A41E-03F93B78AF69}"/>
              </a:ext>
            </a:extLst>
          </p:cNvPr>
          <p:cNvSpPr txBox="1">
            <a:spLocks/>
          </p:cNvSpPr>
          <p:nvPr/>
        </p:nvSpPr>
        <p:spPr>
          <a:xfrm>
            <a:off x="147481" y="162230"/>
            <a:ext cx="727095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Low frequency behavior of spectral thermal conductivity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7DCB64-8789-9447-9394-AC2D7A5F4442}"/>
              </a:ext>
            </a:extLst>
          </p:cNvPr>
          <p:cNvGrpSpPr/>
          <p:nvPr/>
        </p:nvGrpSpPr>
        <p:grpSpPr>
          <a:xfrm>
            <a:off x="1142181" y="2938120"/>
            <a:ext cx="7163921" cy="651973"/>
            <a:chOff x="817717" y="2067966"/>
            <a:chExt cx="7163921" cy="651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D83A835-FEF2-9C47-9B4C-5D4ACA3DF8FC}"/>
                    </a:ext>
                  </a:extLst>
                </p:cNvPr>
                <p:cNvSpPr/>
                <p:nvPr/>
              </p:nvSpPr>
              <p:spPr>
                <a:xfrm>
                  <a:off x="6483727" y="2067966"/>
                  <a:ext cx="1497911" cy="61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D83A835-FEF2-9C47-9B4C-5D4ACA3DF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727" y="2067966"/>
                  <a:ext cx="1497911" cy="619913"/>
                </a:xfrm>
                <a:prstGeom prst="rect">
                  <a:avLst/>
                </a:prstGeom>
                <a:blipFill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9B89BB-D10E-204C-8E1A-DF0DA691555E}"/>
                    </a:ext>
                  </a:extLst>
                </p:cNvPr>
                <p:cNvSpPr txBox="1"/>
                <p:nvPr/>
              </p:nvSpPr>
              <p:spPr>
                <a:xfrm>
                  <a:off x="817717" y="2213584"/>
                  <a:ext cx="1114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as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9B89BB-D10E-204C-8E1A-DF0DA6915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7" y="2213584"/>
                  <a:ext cx="11146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71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B4CBE6-68BE-8D46-8D85-45CF650B6132}"/>
                    </a:ext>
                  </a:extLst>
                </p:cNvPr>
                <p:cNvSpPr txBox="1"/>
                <p:nvPr/>
              </p:nvSpPr>
              <p:spPr>
                <a:xfrm>
                  <a:off x="4620475" y="2246668"/>
                  <a:ext cx="1297663" cy="31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B4CBE6-68BE-8D46-8D85-45CF650B6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475" y="2246668"/>
                  <a:ext cx="1297663" cy="316690"/>
                </a:xfrm>
                <a:prstGeom prst="rect">
                  <a:avLst/>
                </a:prstGeom>
                <a:blipFill>
                  <a:blip r:embed="rId4"/>
                  <a:stretch>
                    <a:fillRect l="-194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68CB66-463B-B945-893E-C9AE41B095A4}"/>
                    </a:ext>
                  </a:extLst>
                </p:cNvPr>
                <p:cNvSpPr txBox="1"/>
                <p:nvPr/>
              </p:nvSpPr>
              <p:spPr>
                <a:xfrm>
                  <a:off x="2617196" y="2076558"/>
                  <a:ext cx="1497718" cy="6433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68CB66-463B-B945-893E-C9AE41B09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196" y="2076558"/>
                  <a:ext cx="1497718" cy="643381"/>
                </a:xfrm>
                <a:prstGeom prst="rect">
                  <a:avLst/>
                </a:prstGeom>
                <a:blipFill>
                  <a:blip r:embed="rId5"/>
                  <a:stretch>
                    <a:fillRect l="-1681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4E1F5-E534-8F44-8C1D-1C43983C1FB6}"/>
                  </a:ext>
                </a:extLst>
              </p:cNvPr>
              <p:cNvSpPr txBox="1"/>
              <p:nvPr/>
            </p:nvSpPr>
            <p:spPr>
              <a:xfrm>
                <a:off x="4167627" y="1310049"/>
                <a:ext cx="27084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4E1F5-E534-8F44-8C1D-1C43983C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27" y="1310049"/>
                <a:ext cx="2708434" cy="520399"/>
              </a:xfrm>
              <a:prstGeom prst="rect">
                <a:avLst/>
              </a:prstGeom>
              <a:blipFill>
                <a:blip r:embed="rId6"/>
                <a:stretch>
                  <a:fillRect l="-467" t="-4762" r="-233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E23A33-7102-ED4E-B3B3-3E512BD819C7}"/>
                  </a:ext>
                </a:extLst>
              </p:cNvPr>
              <p:cNvSpPr txBox="1"/>
              <p:nvPr/>
            </p:nvSpPr>
            <p:spPr>
              <a:xfrm>
                <a:off x="1371688" y="1164144"/>
                <a:ext cx="1833772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E23A33-7102-ED4E-B3B3-3E512BD81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88" y="1164144"/>
                <a:ext cx="1833772" cy="812210"/>
              </a:xfrm>
              <a:prstGeom prst="rect">
                <a:avLst/>
              </a:prstGeom>
              <a:blipFill>
                <a:blip r:embed="rId7"/>
                <a:stretch>
                  <a:fillRect l="-24306" t="-127692" r="-2083" b="-19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BB6226-E0CE-8246-9088-D17D5BF4B9B5}"/>
                  </a:ext>
                </a:extLst>
              </p:cNvPr>
              <p:cNvSpPr txBox="1"/>
              <p:nvPr/>
            </p:nvSpPr>
            <p:spPr>
              <a:xfrm>
                <a:off x="2830598" y="4591755"/>
                <a:ext cx="2291397" cy="638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BB6226-E0CE-8246-9088-D17D5BF4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98" y="4591755"/>
                <a:ext cx="2291397" cy="638636"/>
              </a:xfrm>
              <a:prstGeom prst="rect">
                <a:avLst/>
              </a:prstGeom>
              <a:blipFill>
                <a:blip r:embed="rId8"/>
                <a:stretch>
                  <a:fillRect l="-552" t="-7843" r="-3315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7F2323-B2EF-C749-A06E-5AAFF83AD6F4}"/>
                  </a:ext>
                </a:extLst>
              </p:cNvPr>
              <p:cNvSpPr txBox="1"/>
              <p:nvPr/>
            </p:nvSpPr>
            <p:spPr>
              <a:xfrm>
                <a:off x="5521844" y="4739776"/>
                <a:ext cx="4767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7F2323-B2EF-C749-A06E-5AAFF83AD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44" y="4739776"/>
                <a:ext cx="476797" cy="307777"/>
              </a:xfrm>
              <a:prstGeom prst="rect">
                <a:avLst/>
              </a:prstGeom>
              <a:blipFill>
                <a:blip r:embed="rId9"/>
                <a:stretch>
                  <a:fillRect l="-7895" r="-1052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ross 12">
            <a:extLst>
              <a:ext uri="{FF2B5EF4-FFF2-40B4-BE49-F238E27FC236}">
                <a16:creationId xmlns:a16="http://schemas.microsoft.com/office/drawing/2014/main" id="{5A25AAA8-53CE-304D-8D2B-F32DB7AA8998}"/>
              </a:ext>
            </a:extLst>
          </p:cNvPr>
          <p:cNvSpPr/>
          <p:nvPr/>
        </p:nvSpPr>
        <p:spPr>
          <a:xfrm rot="2702231">
            <a:off x="4062606" y="2934692"/>
            <a:ext cx="328903" cy="328903"/>
          </a:xfrm>
          <a:prstGeom prst="plus">
            <a:avLst>
              <a:gd name="adj" fmla="val 43995"/>
            </a:avLst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5238CCE-57B6-1249-9AAC-29B967A15C3F}"/>
              </a:ext>
            </a:extLst>
          </p:cNvPr>
          <p:cNvSpPr/>
          <p:nvPr/>
        </p:nvSpPr>
        <p:spPr>
          <a:xfrm rot="2702231">
            <a:off x="7735427" y="3269059"/>
            <a:ext cx="328903" cy="328903"/>
          </a:xfrm>
          <a:prstGeom prst="plus">
            <a:avLst>
              <a:gd name="adj" fmla="val 43995"/>
            </a:avLst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54AB-0423-864D-A9F9-4E5A23F13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D2C6A0-820B-DC40-9F73-CDB0ECE122C8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0C234-14BB-B64D-9BD2-5C69EDBD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186FB-17D8-BE40-AD5B-06AD037DBCF7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12x12x12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B3347-7A6D-3944-B267-4399D734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6AB97-EE45-2146-8979-6818E585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44235-3CF2-CF4D-8533-A36D913E4385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16x16x16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12734-C833-F940-9029-6CB57C6A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32949-F106-5D49-A3ED-4C1F084FB42F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410199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0FFE5-B96A-6E43-B627-F9078AEC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E2D70-D945-814B-801F-0D79D9C36546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20x20x20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D80EB-97FC-3F4E-B472-C3D2DAD7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29233-B8CC-814B-925C-29E8AFB1D5B9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29794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53A8B-6889-3B44-ABF7-E6EC654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919740"/>
          </a:xfrm>
          <a:prstGeom prst="rect">
            <a:avLst/>
          </a:prstGeom>
        </p:spPr>
      </p:pic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CC799147-81B9-BE47-9315-206C4C91EBAC}"/>
              </a:ext>
            </a:extLst>
          </p:cNvPr>
          <p:cNvSpPr/>
          <p:nvPr/>
        </p:nvSpPr>
        <p:spPr>
          <a:xfrm>
            <a:off x="7829550" y="4867750"/>
            <a:ext cx="544748" cy="544748"/>
          </a:xfrm>
          <a:prstGeom prst="noSmoking">
            <a:avLst>
              <a:gd name="adj" fmla="val 8647"/>
            </a:avLst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78BF9-39BB-484B-BA8C-2B5C251C27DE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30x30x30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7FB75-7FBE-0040-B31A-A7A0FBCB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686A0D-EF46-384D-8C53-69D212DF2B30}"/>
              </a:ext>
            </a:extLst>
          </p:cNvPr>
          <p:cNvCxnSpPr>
            <a:cxnSpLocks/>
          </p:cNvCxnSpPr>
          <p:nvPr/>
        </p:nvCxnSpPr>
        <p:spPr>
          <a:xfrm>
            <a:off x="8114559" y="4701209"/>
            <a:ext cx="0" cy="614013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8553978-7DFB-E04F-8ACF-A72ACBC3E9F7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34392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5DDC3-A98D-8641-86FC-7E833319F0E0}"/>
              </a:ext>
            </a:extLst>
          </p:cNvPr>
          <p:cNvSpPr txBox="1"/>
          <p:nvPr/>
        </p:nvSpPr>
        <p:spPr>
          <a:xfrm>
            <a:off x="223694" y="317020"/>
            <a:ext cx="564641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Phonon scattering and thermal conductivity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76D9FF-3D1E-9A47-8A9D-88DD1B72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966"/>
            <a:ext cx="9144000" cy="3799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E98E42-2BB0-644A-9772-FCF6E10D21DD}"/>
                  </a:ext>
                </a:extLst>
              </p:cNvPr>
              <p:cNvSpPr txBox="1"/>
              <p:nvPr/>
            </p:nvSpPr>
            <p:spPr>
              <a:xfrm>
                <a:off x="2505810" y="929329"/>
                <a:ext cx="413237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 </m:t>
                    </m:r>
                  </m:oMath>
                </a14:m>
                <a:r>
                  <a:rPr lang="en-US" dirty="0"/>
                  <a:t>: potential energy of all atoms expressed as a Taylor expansion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E98E42-2BB0-644A-9772-FCF6E10D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0" y="929329"/>
                <a:ext cx="4132379" cy="1661993"/>
              </a:xfrm>
              <a:prstGeom prst="rect">
                <a:avLst/>
              </a:prstGeom>
              <a:blipFill>
                <a:blip r:embed="rId3"/>
                <a:stretch>
                  <a:fillRect l="-3058" t="-758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B369598-FCE4-AF42-84CA-728729F8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675D8-B7BD-9E45-BC14-4D7D387B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5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A5EED6-6777-F146-80CC-E3FEC071571A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334F-2E98-6E4D-9DFD-2722CFA57F64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C2F119-D389-0449-B2F4-40868E484FCA}"/>
                  </a:ext>
                </a:extLst>
              </p:cNvPr>
              <p:cNvSpPr txBox="1"/>
              <p:nvPr/>
            </p:nvSpPr>
            <p:spPr>
              <a:xfrm>
                <a:off x="2483106" y="1345939"/>
                <a:ext cx="336617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C2F119-D389-0449-B2F4-40868E484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06" y="1345939"/>
                <a:ext cx="3366178" cy="764505"/>
              </a:xfrm>
              <a:prstGeom prst="rect">
                <a:avLst/>
              </a:prstGeom>
              <a:blipFill>
                <a:blip r:embed="rId3"/>
                <a:stretch>
                  <a:fillRect l="-2632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BE8796-7642-D84E-9FA8-B23E9558DC66}"/>
              </a:ext>
            </a:extLst>
          </p:cNvPr>
          <p:cNvSpPr txBox="1"/>
          <p:nvPr/>
        </p:nvSpPr>
        <p:spPr>
          <a:xfrm>
            <a:off x="213260" y="1245602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1273DF-77B4-E14A-893A-2EC40E14827B}"/>
                  </a:ext>
                </a:extLst>
              </p:cNvPr>
              <p:cNvSpPr txBox="1"/>
              <p:nvPr/>
            </p:nvSpPr>
            <p:spPr>
              <a:xfrm>
                <a:off x="2290453" y="778685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1273DF-77B4-E14A-893A-2EC40E14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53" y="778685"/>
                <a:ext cx="4670959" cy="495649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369A6C1-1A20-3847-AA52-067DA0AA947D}"/>
              </a:ext>
            </a:extLst>
          </p:cNvPr>
          <p:cNvGrpSpPr/>
          <p:nvPr/>
        </p:nvGrpSpPr>
        <p:grpSpPr>
          <a:xfrm>
            <a:off x="7267329" y="967066"/>
            <a:ext cx="1660898" cy="1165250"/>
            <a:chOff x="7377626" y="5243782"/>
            <a:chExt cx="1660898" cy="1165250"/>
          </a:xfrm>
        </p:grpSpPr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3FA8FF2B-2F3A-1F43-9F28-2CA0567D449D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FA2A9D-6343-4144-A2D3-9F87C00AB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BB0715-F887-2342-9C5E-F1ECA8BBEE7C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F768DF-252B-0942-B4DB-69F2A544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415F4C6-791F-024A-87E0-7C69336C639B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FD30C-E52B-404C-A59E-5B4CECAF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1636BC-55E9-6F48-B353-F3B721B469B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6B3C98-A5F9-9D47-AD20-3229E28F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97706F-3274-0447-9244-DE8C504D8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B3DEE7-5E13-3A43-806F-5CAC88A4D7D8}"/>
              </a:ext>
            </a:extLst>
          </p:cNvPr>
          <p:cNvGrpSpPr/>
          <p:nvPr/>
        </p:nvGrpSpPr>
        <p:grpSpPr>
          <a:xfrm>
            <a:off x="2933349" y="940940"/>
            <a:ext cx="2775856" cy="1030712"/>
            <a:chOff x="3043646" y="5217656"/>
            <a:chExt cx="2775856" cy="10307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D875DB-6D19-8841-A6FC-4D26F458BD5D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4572DA-0A06-5B4C-8A58-A8308E1EED24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F74015-CA50-B44E-B95B-0F3F074472D4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452779-2DF8-3041-B65E-F603402CA888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FA9B58-4B3A-1C4D-85C0-4A6D691DDF8E}"/>
                </a:ext>
              </a:extLst>
            </p:cNvPr>
            <p:cNvSpPr/>
            <p:nvPr/>
          </p:nvSpPr>
          <p:spPr>
            <a:xfrm>
              <a:off x="4531429" y="5830394"/>
              <a:ext cx="669345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B486F8-15DD-3C4A-838F-B503FB3CFCB3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DA3D10-4376-4D43-A523-113325BF150C}"/>
                </a:ext>
              </a:extLst>
            </p:cNvPr>
            <p:cNvSpPr/>
            <p:nvPr/>
          </p:nvSpPr>
          <p:spPr>
            <a:xfrm>
              <a:off x="5232338" y="5825327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132B39-8425-694E-BAB4-9EDF131373E8}"/>
                  </a:ext>
                </a:extLst>
              </p:cNvPr>
              <p:cNvSpPr txBox="1"/>
              <p:nvPr/>
            </p:nvSpPr>
            <p:spPr>
              <a:xfrm>
                <a:off x="1592143" y="3233059"/>
                <a:ext cx="65962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132B39-8425-694E-BAB4-9EDF13137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43" y="3233059"/>
                <a:ext cx="6596293" cy="764505"/>
              </a:xfrm>
              <a:prstGeom prst="rect">
                <a:avLst/>
              </a:prstGeom>
              <a:blipFill>
                <a:blip r:embed="rId6"/>
                <a:stretch>
                  <a:fillRect l="-768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F7CF1-7446-6143-9ADB-35D29658278D}"/>
                  </a:ext>
                </a:extLst>
              </p:cNvPr>
              <p:cNvSpPr txBox="1"/>
              <p:nvPr/>
            </p:nvSpPr>
            <p:spPr>
              <a:xfrm>
                <a:off x="2490412" y="2503954"/>
                <a:ext cx="2643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F7CF1-7446-6143-9ADB-35D296582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12" y="2503954"/>
                <a:ext cx="2643929" cy="276999"/>
              </a:xfrm>
              <a:prstGeom prst="rect">
                <a:avLst/>
              </a:prstGeom>
              <a:blipFill>
                <a:blip r:embed="rId7"/>
                <a:stretch>
                  <a:fillRect l="-957" r="-287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8A78A7C9-E739-ED44-B538-2581ECFB362B}"/>
              </a:ext>
            </a:extLst>
          </p:cNvPr>
          <p:cNvSpPr/>
          <p:nvPr/>
        </p:nvSpPr>
        <p:spPr>
          <a:xfrm rot="16200000">
            <a:off x="3107902" y="3029113"/>
            <a:ext cx="471010" cy="2457187"/>
          </a:xfrm>
          <a:prstGeom prst="leftBrac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26E506-39DD-7248-9EF2-3955C2FC8A19}"/>
                  </a:ext>
                </a:extLst>
              </p:cNvPr>
              <p:cNvSpPr txBox="1"/>
              <p:nvPr/>
            </p:nvSpPr>
            <p:spPr>
              <a:xfrm>
                <a:off x="3134788" y="4615077"/>
                <a:ext cx="41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26E506-39DD-7248-9EF2-3955C2FC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88" y="4615077"/>
                <a:ext cx="416781" cy="276999"/>
              </a:xfrm>
              <a:prstGeom prst="rect">
                <a:avLst/>
              </a:prstGeom>
              <a:blipFill>
                <a:blip r:embed="rId8"/>
                <a:stretch>
                  <a:fillRect l="-5882" r="-88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8D752-6C6A-ED47-B19A-DC94631B4B84}"/>
                  </a:ext>
                </a:extLst>
              </p:cNvPr>
              <p:cNvSpPr txBox="1"/>
              <p:nvPr/>
            </p:nvSpPr>
            <p:spPr>
              <a:xfrm>
                <a:off x="2034274" y="5151924"/>
                <a:ext cx="342074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8D752-6C6A-ED47-B19A-DC94631B4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74" y="5151924"/>
                <a:ext cx="3420745" cy="764505"/>
              </a:xfrm>
              <a:prstGeom prst="rect">
                <a:avLst/>
              </a:prstGeom>
              <a:blipFill>
                <a:blip r:embed="rId9"/>
                <a:stretch>
                  <a:fillRect l="-2214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1A1D82-9089-4943-ABEF-360B860C6369}"/>
                  </a:ext>
                </a:extLst>
              </p:cNvPr>
              <p:cNvSpPr txBox="1"/>
              <p:nvPr/>
            </p:nvSpPr>
            <p:spPr>
              <a:xfrm>
                <a:off x="6757085" y="5338690"/>
                <a:ext cx="136338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1A1D82-9089-4943-ABEF-360B860C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85" y="5338690"/>
                <a:ext cx="1363387" cy="285912"/>
              </a:xfrm>
              <a:prstGeom prst="rect">
                <a:avLst/>
              </a:prstGeom>
              <a:blipFill>
                <a:blip r:embed="rId10"/>
                <a:stretch>
                  <a:fillRect l="-4630" r="-2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B2224A-740E-084D-9B5B-DC0BCC31B349}"/>
              </a:ext>
            </a:extLst>
          </p:cNvPr>
          <p:cNvCxnSpPr/>
          <p:nvPr/>
        </p:nvCxnSpPr>
        <p:spPr>
          <a:xfrm>
            <a:off x="5455019" y="5521476"/>
            <a:ext cx="1090918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C0B1C-1A78-1F4A-B250-D441F5369C39}"/>
                  </a:ext>
                </a:extLst>
              </p:cNvPr>
              <p:cNvSpPr txBox="1"/>
              <p:nvPr/>
            </p:nvSpPr>
            <p:spPr>
              <a:xfrm>
                <a:off x="4694343" y="5871946"/>
                <a:ext cx="2941511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compare to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get it from BTE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C0B1C-1A78-1F4A-B250-D441F536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43" y="5871946"/>
                <a:ext cx="2941511" cy="655244"/>
              </a:xfrm>
              <a:prstGeom prst="rect">
                <a:avLst/>
              </a:prstGeom>
              <a:blipFill>
                <a:blip r:embed="rId11"/>
                <a:stretch>
                  <a:fillRect l="-1724" t="-1887" r="-431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E0765-3898-6D4C-A371-D25DF76B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66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3ADBE-4218-CC42-8B8B-69CFC4EC310A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172EB-D958-6F47-BAFF-B32C081A759C}"/>
              </a:ext>
            </a:extLst>
          </p:cNvPr>
          <p:cNvSpPr txBox="1"/>
          <p:nvPr/>
        </p:nvSpPr>
        <p:spPr>
          <a:xfrm>
            <a:off x="223695" y="952500"/>
            <a:ext cx="380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Boltzmann transport equation (BTE)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B69F0-A451-4F47-ACED-23DBCDD65C04}"/>
                  </a:ext>
                </a:extLst>
              </p:cNvPr>
              <p:cNvSpPr txBox="1"/>
              <p:nvPr/>
            </p:nvSpPr>
            <p:spPr>
              <a:xfrm>
                <a:off x="2924640" y="1286989"/>
                <a:ext cx="2744213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B69F0-A451-4F47-ACED-23DBCDD65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40" y="1286989"/>
                <a:ext cx="2744213" cy="764568"/>
              </a:xfrm>
              <a:prstGeom prst="rect">
                <a:avLst/>
              </a:prstGeom>
              <a:blipFill>
                <a:blip r:embed="rId2"/>
                <a:stretch>
                  <a:fillRect t="-166129" r="-23041" b="-2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AB17729-340F-F341-9D21-9E8EC01A6A56}"/>
              </a:ext>
            </a:extLst>
          </p:cNvPr>
          <p:cNvSpPr/>
          <p:nvPr/>
        </p:nvSpPr>
        <p:spPr>
          <a:xfrm rot="16200000">
            <a:off x="4199764" y="1710312"/>
            <a:ext cx="173987" cy="689077"/>
          </a:xfrm>
          <a:prstGeom prst="leftBrac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85871E-74D9-AC40-B540-F5572291F2D7}"/>
                  </a:ext>
                </a:extLst>
              </p:cNvPr>
              <p:cNvSpPr txBox="1"/>
              <p:nvPr/>
            </p:nvSpPr>
            <p:spPr>
              <a:xfrm>
                <a:off x="4193613" y="2184563"/>
                <a:ext cx="1862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85871E-74D9-AC40-B540-F5572291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13" y="2184563"/>
                <a:ext cx="186287" cy="276999"/>
              </a:xfrm>
              <a:prstGeom prst="rect">
                <a:avLst/>
              </a:prstGeom>
              <a:blipFill>
                <a:blip r:embed="rId3"/>
                <a:stretch>
                  <a:fillRect l="-25000" r="-1187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1B8374-2DFD-5B47-8BA6-41F97C05068C}"/>
              </a:ext>
            </a:extLst>
          </p:cNvPr>
          <p:cNvSpPr txBox="1"/>
          <p:nvPr/>
        </p:nvSpPr>
        <p:spPr>
          <a:xfrm>
            <a:off x="567154" y="2029869"/>
            <a:ext cx="314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no external forces on phonons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F79C7-83B1-AD43-85F9-130FBA870971}"/>
                  </a:ext>
                </a:extLst>
              </p:cNvPr>
              <p:cNvSpPr txBox="1"/>
              <p:nvPr/>
            </p:nvSpPr>
            <p:spPr>
              <a:xfrm>
                <a:off x="3196629" y="2697582"/>
                <a:ext cx="1801134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F79C7-83B1-AD43-85F9-130FBA87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29" y="2697582"/>
                <a:ext cx="1801134" cy="746166"/>
              </a:xfrm>
              <a:prstGeom prst="rect">
                <a:avLst/>
              </a:prstGeom>
              <a:blipFill>
                <a:blip r:embed="rId4"/>
                <a:stretch>
                  <a:fillRect t="-176667" r="-35211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7B377-7C45-B34B-89FD-2EB7BBF66207}"/>
                  </a:ext>
                </a:extLst>
              </p:cNvPr>
              <p:cNvSpPr txBox="1"/>
              <p:nvPr/>
            </p:nvSpPr>
            <p:spPr>
              <a:xfrm>
                <a:off x="223695" y="3107238"/>
                <a:ext cx="3093170" cy="261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 Math" panose="02040503050406030204" pitchFamily="18" charset="0"/>
                  </a:rPr>
                  <a:t>Left side:</a:t>
                </a: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Only spatial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real space gradient) dependence of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through spatial dependence of T</a:t>
                </a: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BE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7B377-7C45-B34B-89FD-2EB7BBF6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107238"/>
                <a:ext cx="3093170" cy="2613472"/>
              </a:xfrm>
              <a:prstGeom prst="rect">
                <a:avLst/>
              </a:prstGeom>
              <a:blipFill>
                <a:blip r:embed="rId5"/>
                <a:stretch>
                  <a:fillRect l="-1639" t="-971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EA1BF-4E7F-1745-B79A-73363F6A1BAD}"/>
                  </a:ext>
                </a:extLst>
              </p:cNvPr>
              <p:cNvSpPr txBox="1"/>
              <p:nvPr/>
            </p:nvSpPr>
            <p:spPr>
              <a:xfrm>
                <a:off x="6604671" y="721667"/>
                <a:ext cx="231563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suppress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EA1BF-4E7F-1745-B79A-73363F6A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671" y="721667"/>
                <a:ext cx="2315634" cy="1200329"/>
              </a:xfrm>
              <a:prstGeom prst="rect">
                <a:avLst/>
              </a:prstGeom>
              <a:blipFill>
                <a:blip r:embed="rId6"/>
                <a:stretch>
                  <a:fillRect l="-1639" t="-2105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6379D-C136-B840-956A-A2669D7518ED}"/>
                  </a:ext>
                </a:extLst>
              </p:cNvPr>
              <p:cNvSpPr txBox="1"/>
              <p:nvPr/>
            </p:nvSpPr>
            <p:spPr>
              <a:xfrm>
                <a:off x="5255656" y="3204732"/>
                <a:ext cx="4097195" cy="241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 Math" panose="02040503050406030204" pitchFamily="18" charset="0"/>
                  </a:rPr>
                  <a:t>Right side:</a:t>
                </a: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Time dependence only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Making the Relaxation Time Approx.</a:t>
                </a: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6379D-C136-B840-956A-A2669D75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656" y="3204732"/>
                <a:ext cx="4097195" cy="2418483"/>
              </a:xfrm>
              <a:prstGeom prst="rect">
                <a:avLst/>
              </a:prstGeom>
              <a:blipFill>
                <a:blip r:embed="rId7"/>
                <a:stretch>
                  <a:fillRect l="-14551" t="-1047" b="-78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3D45E8-84C6-A74B-B836-B7DA43FF53F3}"/>
                  </a:ext>
                </a:extLst>
              </p:cNvPr>
              <p:cNvSpPr txBox="1"/>
              <p:nvPr/>
            </p:nvSpPr>
            <p:spPr>
              <a:xfrm>
                <a:off x="1919418" y="5909699"/>
                <a:ext cx="2095061" cy="63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3D45E8-84C6-A74B-B836-B7DA43FF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18" y="5909699"/>
                <a:ext cx="2095061" cy="63382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C72BBA-A9F3-E24A-A5B7-AF4E6F0DB005}"/>
              </a:ext>
            </a:extLst>
          </p:cNvPr>
          <p:cNvCxnSpPr/>
          <p:nvPr/>
        </p:nvCxnSpPr>
        <p:spPr>
          <a:xfrm>
            <a:off x="4193613" y="6248400"/>
            <a:ext cx="37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2103DE-4092-ED4F-BA3F-AE1254DF756C}"/>
                  </a:ext>
                </a:extLst>
              </p:cNvPr>
              <p:cNvSpPr txBox="1"/>
              <p:nvPr/>
            </p:nvSpPr>
            <p:spPr>
              <a:xfrm>
                <a:off x="4903918" y="5907152"/>
                <a:ext cx="223215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2103DE-4092-ED4F-BA3F-AE1254DF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18" y="5907152"/>
                <a:ext cx="2232150" cy="618246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59C236B-1886-1A48-880D-2E677861D61D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354A82-C1E5-C840-B1DC-024EBBF7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38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F2C29-9170-CF4D-954D-5BD4CD44C914}"/>
                  </a:ext>
                </a:extLst>
              </p:cNvPr>
              <p:cNvSpPr txBox="1"/>
              <p:nvPr/>
            </p:nvSpPr>
            <p:spPr>
              <a:xfrm>
                <a:off x="2610904" y="1070884"/>
                <a:ext cx="342074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F2C29-9170-CF4D-954D-5BD4CD44C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04" y="1070884"/>
                <a:ext cx="3420745" cy="764505"/>
              </a:xfrm>
              <a:prstGeom prst="rect">
                <a:avLst/>
              </a:prstGeom>
              <a:blipFill>
                <a:blip r:embed="rId3"/>
                <a:stretch>
                  <a:fillRect l="-2593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C4BDBC-99BC-E749-9B0E-902CA08A99EE}"/>
                  </a:ext>
                </a:extLst>
              </p:cNvPr>
              <p:cNvSpPr txBox="1"/>
              <p:nvPr/>
            </p:nvSpPr>
            <p:spPr>
              <a:xfrm>
                <a:off x="5906185" y="3286044"/>
                <a:ext cx="136338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C4BDBC-99BC-E749-9B0E-902CA08A9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85" y="3286044"/>
                <a:ext cx="1363387" cy="285912"/>
              </a:xfrm>
              <a:prstGeom prst="rect">
                <a:avLst/>
              </a:prstGeom>
              <a:blipFill>
                <a:blip r:embed="rId4"/>
                <a:stretch>
                  <a:fillRect l="-4630" r="-2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3B6956-3206-FB41-87DF-5B4B031480B8}"/>
              </a:ext>
            </a:extLst>
          </p:cNvPr>
          <p:cNvCxnSpPr/>
          <p:nvPr/>
        </p:nvCxnSpPr>
        <p:spPr>
          <a:xfrm>
            <a:off x="4604119" y="3468830"/>
            <a:ext cx="1090918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8DE544-0664-1E49-8FBB-7D37F837C51E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57DD6-F8C5-4743-8C9B-D70C3EAFD0D1}"/>
                  </a:ext>
                </a:extLst>
              </p:cNvPr>
              <p:cNvSpPr txBox="1"/>
              <p:nvPr/>
            </p:nvSpPr>
            <p:spPr>
              <a:xfrm>
                <a:off x="3148968" y="1942470"/>
                <a:ext cx="2344616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57DD6-F8C5-4743-8C9B-D70C3EAF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68" y="1942470"/>
                <a:ext cx="2344616" cy="61824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CF336-B615-004E-AE97-B0DDA672AA73}"/>
                  </a:ext>
                </a:extLst>
              </p:cNvPr>
              <p:cNvSpPr txBox="1"/>
              <p:nvPr/>
            </p:nvSpPr>
            <p:spPr>
              <a:xfrm>
                <a:off x="532041" y="3046747"/>
                <a:ext cx="3480889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CF336-B615-004E-AE97-B0DDA672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41" y="3046747"/>
                <a:ext cx="3480889" cy="764505"/>
              </a:xfrm>
              <a:prstGeom prst="rect">
                <a:avLst/>
              </a:prstGeom>
              <a:blipFill>
                <a:blip r:embed="rId6"/>
                <a:stretch>
                  <a:fillRect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A78A7-042A-A74F-B547-21DD96F41125}"/>
                  </a:ext>
                </a:extLst>
              </p:cNvPr>
              <p:cNvSpPr txBox="1"/>
              <p:nvPr/>
            </p:nvSpPr>
            <p:spPr>
              <a:xfrm>
                <a:off x="2708783" y="4194157"/>
                <a:ext cx="278480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A78A7-042A-A74F-B547-21DD96F41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4194157"/>
                <a:ext cx="2784801" cy="672172"/>
              </a:xfrm>
              <a:prstGeom prst="rect">
                <a:avLst/>
              </a:prstGeom>
              <a:blipFill>
                <a:blip r:embed="rId7"/>
                <a:stretch>
                  <a:fillRect l="-1810" t="-14259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7DE4F-6DD5-8D4E-B6A2-25A6E24ECDD3}"/>
                  </a:ext>
                </a:extLst>
              </p:cNvPr>
              <p:cNvSpPr txBox="1"/>
              <p:nvPr/>
            </p:nvSpPr>
            <p:spPr>
              <a:xfrm>
                <a:off x="6198715" y="4266420"/>
                <a:ext cx="1799467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7DE4F-6DD5-8D4E-B6A2-25A6E24E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715" y="4266420"/>
                <a:ext cx="1799467" cy="527645"/>
              </a:xfrm>
              <a:prstGeom prst="rect">
                <a:avLst/>
              </a:prstGeom>
              <a:blipFill>
                <a:blip r:embed="rId8"/>
                <a:stretch>
                  <a:fillRect l="-2098" t="-9756" r="-4196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692C-E480-3C41-9C0E-042A1573E249}"/>
                  </a:ext>
                </a:extLst>
              </p:cNvPr>
              <p:cNvSpPr txBox="1"/>
              <p:nvPr/>
            </p:nvSpPr>
            <p:spPr>
              <a:xfrm>
                <a:off x="2708783" y="5022610"/>
                <a:ext cx="173656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692C-E480-3C41-9C0E-042A1573E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5022610"/>
                <a:ext cx="1736565" cy="672172"/>
              </a:xfrm>
              <a:prstGeom prst="rect">
                <a:avLst/>
              </a:prstGeom>
              <a:blipFill>
                <a:blip r:embed="rId9"/>
                <a:stretch>
                  <a:fillRect l="-13768" t="-142593" r="-72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2299FC-3592-574F-9848-DC01E4D1F46B}"/>
                  </a:ext>
                </a:extLst>
              </p:cNvPr>
              <p:cNvSpPr txBox="1"/>
              <p:nvPr/>
            </p:nvSpPr>
            <p:spPr>
              <a:xfrm>
                <a:off x="2708783" y="5827598"/>
                <a:ext cx="350442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2299FC-3592-574F-9848-DC01E4D1F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5827598"/>
                <a:ext cx="3504421" cy="672172"/>
              </a:xfrm>
              <a:prstGeom prst="rect">
                <a:avLst/>
              </a:prstGeom>
              <a:blipFill>
                <a:blip r:embed="rId10"/>
                <a:stretch>
                  <a:fillRect l="-6859" t="-144444" r="-2166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BC9CF03-1984-A543-A590-2D4CACA2FF5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FD4A12-FF0D-7040-9380-E9EB39B4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5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E501D-C7E7-D548-92FB-090BF98E6709}"/>
              </a:ext>
            </a:extLst>
          </p:cNvPr>
          <p:cNvSpPr txBox="1"/>
          <p:nvPr/>
        </p:nvSpPr>
        <p:spPr>
          <a:xfrm>
            <a:off x="223694" y="317020"/>
            <a:ext cx="653270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and dispersion relation line width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B57D3-BA4D-A446-B7A8-BA5BA9A7FBB4}"/>
                  </a:ext>
                </a:extLst>
              </p:cNvPr>
              <p:cNvSpPr txBox="1"/>
              <p:nvPr/>
            </p:nvSpPr>
            <p:spPr>
              <a:xfrm>
                <a:off x="381000" y="969239"/>
                <a:ext cx="4500848" cy="96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Vibrational amplitude as a function of time: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B57D3-BA4D-A446-B7A8-BA5BA9A7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69239"/>
                <a:ext cx="4500848" cy="965649"/>
              </a:xfrm>
              <a:prstGeom prst="rect">
                <a:avLst/>
              </a:prstGeom>
              <a:blipFill>
                <a:blip r:embed="rId2"/>
                <a:stretch>
                  <a:fillRect l="-1127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DFA5B6-6078-7A47-AB17-AF62CCD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785144"/>
            <a:ext cx="6731000" cy="307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77BD54-0781-1C40-8AE8-C25A6D8E6F08}"/>
                  </a:ext>
                </a:extLst>
              </p:cNvPr>
              <p:cNvSpPr txBox="1"/>
              <p:nvPr/>
            </p:nvSpPr>
            <p:spPr>
              <a:xfrm>
                <a:off x="5575300" y="1414423"/>
                <a:ext cx="62574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77BD54-0781-1C40-8AE8-C25A6D8E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00" y="1414423"/>
                <a:ext cx="625749" cy="520463"/>
              </a:xfrm>
              <a:prstGeom prst="rect">
                <a:avLst/>
              </a:prstGeom>
              <a:blipFill>
                <a:blip r:embed="rId4"/>
                <a:stretch>
                  <a:fillRect l="-4000" t="-2381" r="-80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702682-87F6-7943-BCCD-32D20FF4D095}"/>
                  </a:ext>
                </a:extLst>
              </p:cNvPr>
              <p:cNvSpPr txBox="1"/>
              <p:nvPr/>
            </p:nvSpPr>
            <p:spPr>
              <a:xfrm>
                <a:off x="825500" y="2868817"/>
                <a:ext cx="7241009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Real part and magnitude 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of Fourier transform are a Lorentzian function with FWHM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702682-87F6-7943-BCCD-32D20FF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2868817"/>
                <a:ext cx="7241009" cy="736677"/>
              </a:xfrm>
              <a:prstGeom prst="rect">
                <a:avLst/>
              </a:prstGeom>
              <a:blipFill>
                <a:blip r:embed="rId5"/>
                <a:stretch>
                  <a:fillRect l="-701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0A42E-1603-B848-A11B-576353E449F1}"/>
                  </a:ext>
                </a:extLst>
              </p:cNvPr>
              <p:cNvSpPr txBox="1"/>
              <p:nvPr/>
            </p:nvSpPr>
            <p:spPr>
              <a:xfrm>
                <a:off x="4572000" y="1536156"/>
                <a:ext cx="577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0A42E-1603-B848-A11B-576353E4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36156"/>
                <a:ext cx="577915" cy="276999"/>
              </a:xfrm>
              <a:prstGeom prst="rect">
                <a:avLst/>
              </a:prstGeom>
              <a:blipFill>
                <a:blip r:embed="rId6"/>
                <a:stretch>
                  <a:fillRect l="-8696" r="-652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CEB383-0991-6546-9C84-5A56E5470ECA}"/>
                  </a:ext>
                </a:extLst>
              </p:cNvPr>
              <p:cNvSpPr txBox="1"/>
              <p:nvPr/>
            </p:nvSpPr>
            <p:spPr>
              <a:xfrm>
                <a:off x="1077491" y="2132471"/>
                <a:ext cx="4574009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CEB383-0991-6546-9C84-5A56E5470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1" y="2132471"/>
                <a:ext cx="4574009" cy="811312"/>
              </a:xfrm>
              <a:prstGeom prst="rect">
                <a:avLst/>
              </a:prstGeom>
              <a:blipFill>
                <a:blip r:embed="rId7"/>
                <a:stretch>
                  <a:fillRect l="-3324" t="-131250" b="-19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1B301-F7AD-7E40-82F3-915991A0DAC0}"/>
                  </a:ext>
                </a:extLst>
              </p:cNvPr>
              <p:cNvSpPr txBox="1"/>
              <p:nvPr/>
            </p:nvSpPr>
            <p:spPr>
              <a:xfrm>
                <a:off x="1587500" y="4025020"/>
                <a:ext cx="773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long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1B301-F7AD-7E40-82F3-915991A0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0" y="4025020"/>
                <a:ext cx="773097" cy="369332"/>
              </a:xfrm>
              <a:prstGeom prst="rect">
                <a:avLst/>
              </a:prstGeom>
              <a:blipFill>
                <a:blip r:embed="rId8"/>
                <a:stretch>
                  <a:fillRect l="-645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8A330-DAF3-174D-B911-DC99D8B20460}"/>
                  </a:ext>
                </a:extLst>
              </p:cNvPr>
              <p:cNvSpPr txBox="1"/>
              <p:nvPr/>
            </p:nvSpPr>
            <p:spPr>
              <a:xfrm>
                <a:off x="5453535" y="4025020"/>
                <a:ext cx="869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short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8A330-DAF3-174D-B911-DC99D8B2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535" y="4025020"/>
                <a:ext cx="869277" cy="369332"/>
              </a:xfrm>
              <a:prstGeom prst="rect">
                <a:avLst/>
              </a:prstGeom>
              <a:blipFill>
                <a:blip r:embed="rId9"/>
                <a:stretch>
                  <a:fillRect l="-428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BA3BB-C5D9-7D4B-9946-B6505B5F9176}"/>
                  </a:ext>
                </a:extLst>
              </p:cNvPr>
              <p:cNvSpPr txBox="1"/>
              <p:nvPr/>
            </p:nvSpPr>
            <p:spPr>
              <a:xfrm>
                <a:off x="6894501" y="1351488"/>
                <a:ext cx="189255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has same units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BA3BB-C5D9-7D4B-9946-B6505B5F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501" y="1351488"/>
                <a:ext cx="1892559" cy="646331"/>
              </a:xfrm>
              <a:prstGeom prst="rect">
                <a:avLst/>
              </a:prstGeom>
              <a:blipFill>
                <a:blip r:embed="rId10"/>
                <a:stretch>
                  <a:fillRect l="-1987" t="-377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C76B4C-0A52-E34D-8787-65338689A41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FA9656-47B4-6A4A-BC60-5A615ABDB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3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3FA69-605C-294E-AA53-A830232A0887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8D22AE-E6E9-E444-B1D4-28DA96760F53}"/>
                  </a:ext>
                </a:extLst>
              </p:cNvPr>
              <p:cNvSpPr txBox="1"/>
              <p:nvPr/>
            </p:nvSpPr>
            <p:spPr>
              <a:xfrm>
                <a:off x="178000" y="1028703"/>
                <a:ext cx="384060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8D22AE-E6E9-E444-B1D4-28DA9676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00" y="1028703"/>
                <a:ext cx="3840603" cy="618631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3D7151-68FD-0E4C-9CDF-4A25F50D389B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AF35F0-45D9-0E46-833C-5946B08E1FAB}"/>
                  </a:ext>
                </a:extLst>
              </p:cNvPr>
              <p:cNvSpPr/>
              <p:nvPr/>
            </p:nvSpPr>
            <p:spPr>
              <a:xfrm>
                <a:off x="349237" y="2045841"/>
                <a:ext cx="8205580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AF35F0-45D9-0E46-833C-5946B08E1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7" y="2045841"/>
                <a:ext cx="8205580" cy="818814"/>
              </a:xfrm>
              <a:prstGeom prst="rect">
                <a:avLst/>
              </a:prstGeom>
              <a:blipFill>
                <a:blip r:embed="rId3"/>
                <a:stretch>
                  <a:fillRect t="-128788" b="-1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5229-66D1-F740-9457-034F2CEF4E52}"/>
                  </a:ext>
                </a:extLst>
              </p:cNvPr>
              <p:cNvSpPr txBox="1"/>
              <p:nvPr/>
            </p:nvSpPr>
            <p:spPr>
              <a:xfrm>
                <a:off x="4946073" y="1153352"/>
                <a:ext cx="381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cross-sectional area of line defect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5229-66D1-F740-9457-034F2CEF4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73" y="1153352"/>
                <a:ext cx="3815403" cy="369332"/>
              </a:xfrm>
              <a:prstGeom prst="rect">
                <a:avLst/>
              </a:prstGeom>
              <a:blipFill>
                <a:blip r:embed="rId4"/>
                <a:stretch>
                  <a:fillRect t="-6667" r="-3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D0A39-D24F-F94A-98AF-58B2BC32296C}"/>
                  </a:ext>
                </a:extLst>
              </p:cNvPr>
              <p:cNvSpPr/>
              <p:nvPr/>
            </p:nvSpPr>
            <p:spPr>
              <a:xfrm>
                <a:off x="223695" y="2907743"/>
                <a:ext cx="6320513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D0A39-D24F-F94A-98AF-58B2BC322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907743"/>
                <a:ext cx="6320513" cy="818814"/>
              </a:xfrm>
              <a:prstGeom prst="rect">
                <a:avLst/>
              </a:prstGeom>
              <a:blipFill>
                <a:blip r:embed="rId5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4AF11F-3D97-3843-9960-4A497B637AFA}"/>
                  </a:ext>
                </a:extLst>
              </p:cNvPr>
              <p:cNvSpPr/>
              <p:nvPr/>
            </p:nvSpPr>
            <p:spPr>
              <a:xfrm>
                <a:off x="223695" y="3950258"/>
                <a:ext cx="5288178" cy="690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4AF11F-3D97-3843-9960-4A497B637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950258"/>
                <a:ext cx="5288178" cy="690510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88501-37E5-094A-9824-BF325A386AB5}"/>
                  </a:ext>
                </a:extLst>
              </p:cNvPr>
              <p:cNvSpPr/>
              <p:nvPr/>
            </p:nvSpPr>
            <p:spPr>
              <a:xfrm>
                <a:off x="223695" y="4670001"/>
                <a:ext cx="6454075" cy="821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88501-37E5-094A-9824-BF325A386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670001"/>
                <a:ext cx="6454075" cy="82170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F5DED6-8B40-6649-BC0C-A7157633F236}"/>
                  </a:ext>
                </a:extLst>
              </p:cNvPr>
              <p:cNvSpPr/>
              <p:nvPr/>
            </p:nvSpPr>
            <p:spPr>
              <a:xfrm>
                <a:off x="1880127" y="5613445"/>
                <a:ext cx="4577600" cy="821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F5DED6-8B40-6649-BC0C-A7157633F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27" y="5613445"/>
                <a:ext cx="4577600" cy="8217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14183-8F9C-6A4F-929F-301E17E1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74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65252-3D0C-8943-9B64-CE7803E0A5C1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4055D3-EA17-824F-85AD-C0B602111456}"/>
                  </a:ext>
                </a:extLst>
              </p:cNvPr>
              <p:cNvSpPr/>
              <p:nvPr/>
            </p:nvSpPr>
            <p:spPr>
              <a:xfrm>
                <a:off x="73723" y="999939"/>
                <a:ext cx="7254871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4055D3-EA17-824F-85AD-C0B60211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" y="999939"/>
                <a:ext cx="7254871" cy="771237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3D83FA-E90D-F740-BCDA-2D142B2A4A55}"/>
                  </a:ext>
                </a:extLst>
              </p:cNvPr>
              <p:cNvSpPr txBox="1"/>
              <p:nvPr/>
            </p:nvSpPr>
            <p:spPr>
              <a:xfrm>
                <a:off x="223695" y="1992430"/>
                <a:ext cx="40480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3D83FA-E90D-F740-BCDA-2D142B2A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992430"/>
                <a:ext cx="4048031" cy="818814"/>
              </a:xfrm>
              <a:prstGeom prst="rect">
                <a:avLst/>
              </a:prstGeom>
              <a:blipFill>
                <a:blip r:embed="rId3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24CA3-CA24-2E41-926F-BB19893CA81D}"/>
                  </a:ext>
                </a:extLst>
              </p:cNvPr>
              <p:cNvSpPr txBox="1"/>
              <p:nvPr/>
            </p:nvSpPr>
            <p:spPr>
              <a:xfrm>
                <a:off x="170708" y="2811244"/>
                <a:ext cx="8241039" cy="83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24CA3-CA24-2E41-926F-BB19893CA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8" y="2811244"/>
                <a:ext cx="8241039" cy="833370"/>
              </a:xfrm>
              <a:prstGeom prst="rect">
                <a:avLst/>
              </a:prstGeom>
              <a:blipFill>
                <a:blip r:embed="rId4"/>
                <a:stretch>
                  <a:fillRect t="-125373" b="-18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3F763-B584-554F-A4B1-A8639D04731A}"/>
                  </a:ext>
                </a:extLst>
              </p:cNvPr>
              <p:cNvSpPr txBox="1"/>
              <p:nvPr/>
            </p:nvSpPr>
            <p:spPr>
              <a:xfrm>
                <a:off x="238089" y="3644614"/>
                <a:ext cx="8928470" cy="93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3F763-B584-554F-A4B1-A8639D04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9" y="3644614"/>
                <a:ext cx="8928470" cy="938270"/>
              </a:xfrm>
              <a:prstGeom prst="rect">
                <a:avLst/>
              </a:prstGeom>
              <a:blipFill>
                <a:blip r:embed="rId5"/>
                <a:stretch>
                  <a:fillRect t="-102667" b="-16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C3817E-A319-D941-8765-FA05143B4FB8}"/>
                  </a:ext>
                </a:extLst>
              </p:cNvPr>
              <p:cNvSpPr/>
              <p:nvPr/>
            </p:nvSpPr>
            <p:spPr>
              <a:xfrm>
                <a:off x="416728" y="4904406"/>
                <a:ext cx="3661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C3817E-A319-D941-8765-FA05143B4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4904406"/>
                <a:ext cx="36619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458F4-0D47-B84D-B766-10FA5F6B2B65}"/>
                  </a:ext>
                </a:extLst>
              </p:cNvPr>
              <p:cNvSpPr txBox="1"/>
              <p:nvPr/>
            </p:nvSpPr>
            <p:spPr>
              <a:xfrm>
                <a:off x="416728" y="5445015"/>
                <a:ext cx="5806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since this is multiplied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we can pull out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458F4-0D47-B84D-B766-10FA5F6B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5445015"/>
                <a:ext cx="5806526" cy="369332"/>
              </a:xfrm>
              <a:prstGeom prst="rect">
                <a:avLst/>
              </a:prstGeom>
              <a:blipFill>
                <a:blip r:embed="rId7"/>
                <a:stretch>
                  <a:fillRect l="-87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202F73-F1AD-7249-97F1-FC2AA0A867A2}"/>
                  </a:ext>
                </a:extLst>
              </p:cNvPr>
              <p:cNvSpPr/>
              <p:nvPr/>
            </p:nvSpPr>
            <p:spPr>
              <a:xfrm>
                <a:off x="416728" y="5985624"/>
                <a:ext cx="6402073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202F73-F1AD-7249-97F1-FC2AA0A86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5985624"/>
                <a:ext cx="6402073" cy="649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564F393-9294-9F42-99F8-74193790624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667BE-6E46-1E42-A54A-10E03DABF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94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2D36-66E7-B54E-826A-5770E4F27085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6128E-3740-8E48-8412-CEEE516F6FC0}"/>
                  </a:ext>
                </a:extLst>
              </p:cNvPr>
              <p:cNvSpPr txBox="1"/>
              <p:nvPr/>
            </p:nvSpPr>
            <p:spPr>
              <a:xfrm>
                <a:off x="-237811" y="917740"/>
                <a:ext cx="9619621" cy="927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6128E-3740-8E48-8412-CEEE516F6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811" y="917740"/>
                <a:ext cx="9619621" cy="927113"/>
              </a:xfrm>
              <a:prstGeom prst="rect">
                <a:avLst/>
              </a:prstGeom>
              <a:blipFill>
                <a:blip r:embed="rId2"/>
                <a:stretch>
                  <a:fillRect t="-10547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858FE0-097D-3841-91D0-44432B4625C7}"/>
                  </a:ext>
                </a:extLst>
              </p:cNvPr>
              <p:cNvSpPr txBox="1"/>
              <p:nvPr/>
            </p:nvSpPr>
            <p:spPr>
              <a:xfrm>
                <a:off x="223695" y="2155371"/>
                <a:ext cx="3696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Can take the integrals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858FE0-097D-3841-91D0-44432B462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155371"/>
                <a:ext cx="3696589" cy="369332"/>
              </a:xfrm>
              <a:prstGeom prst="rect">
                <a:avLst/>
              </a:prstGeom>
              <a:blipFill>
                <a:blip r:embed="rId3"/>
                <a:stretch>
                  <a:fillRect l="-137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F84F7-D907-BD44-AC7C-E20961714E8B}"/>
                  </a:ext>
                </a:extLst>
              </p:cNvPr>
              <p:cNvSpPr txBox="1"/>
              <p:nvPr/>
            </p:nvSpPr>
            <p:spPr>
              <a:xfrm>
                <a:off x="774560" y="2786235"/>
                <a:ext cx="4604979" cy="93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F84F7-D907-BD44-AC7C-E20961714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0" y="2786235"/>
                <a:ext cx="4604979" cy="938270"/>
              </a:xfrm>
              <a:prstGeom prst="rect">
                <a:avLst/>
              </a:prstGeom>
              <a:blipFill>
                <a:blip r:embed="rId4"/>
                <a:stretch>
                  <a:fillRect t="-102667" b="-1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886D6D-C5CA-FE41-876C-BCE80FA2430C}"/>
                  </a:ext>
                </a:extLst>
              </p:cNvPr>
              <p:cNvSpPr/>
              <p:nvPr/>
            </p:nvSpPr>
            <p:spPr>
              <a:xfrm>
                <a:off x="2553081" y="3802107"/>
                <a:ext cx="4037836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886D6D-C5CA-FE41-876C-BCE80FA24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1" y="3802107"/>
                <a:ext cx="4037836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1CD38-F2E6-C945-AC77-A6ECF54A1E2C}"/>
                  </a:ext>
                </a:extLst>
              </p:cNvPr>
              <p:cNvSpPr txBox="1"/>
              <p:nvPr/>
            </p:nvSpPr>
            <p:spPr>
              <a:xfrm>
                <a:off x="941272" y="4002130"/>
                <a:ext cx="1311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1CD38-F2E6-C945-AC77-A6ECF54A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72" y="4002130"/>
                <a:ext cx="1311898" cy="369332"/>
              </a:xfrm>
              <a:prstGeom prst="rect">
                <a:avLst/>
              </a:prstGeom>
              <a:blipFill>
                <a:blip r:embed="rId6"/>
                <a:stretch>
                  <a:fillRect l="-288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0498F9-E153-F54A-B733-39F2948B85CB}"/>
                  </a:ext>
                </a:extLst>
              </p:cNvPr>
              <p:cNvSpPr/>
              <p:nvPr/>
            </p:nvSpPr>
            <p:spPr>
              <a:xfrm>
                <a:off x="1083581" y="4571485"/>
                <a:ext cx="4726230" cy="92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0498F9-E153-F54A-B733-39F2948B8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81" y="4571485"/>
                <a:ext cx="4726230" cy="927113"/>
              </a:xfrm>
              <a:prstGeom prst="rect">
                <a:avLst/>
              </a:prstGeom>
              <a:blipFill>
                <a:blip r:embed="rId7"/>
                <a:stretch>
                  <a:fillRect l="-16086" t="-10684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20C57-31B2-F446-A4F7-BD389594352A}"/>
                  </a:ext>
                </a:extLst>
              </p:cNvPr>
              <p:cNvSpPr txBox="1"/>
              <p:nvPr/>
            </p:nvSpPr>
            <p:spPr>
              <a:xfrm>
                <a:off x="774560" y="5698621"/>
                <a:ext cx="6790833" cy="783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20C57-31B2-F446-A4F7-BD389594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0" y="5698621"/>
                <a:ext cx="6790833" cy="78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6066EEA-9786-9E4C-BAB3-4901109280AC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DFBB685-8017-194B-A6AB-5A666ADC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2D317-0141-7049-9A8A-86B25CA5041F}"/>
              </a:ext>
            </a:extLst>
          </p:cNvPr>
          <p:cNvSpPr txBox="1"/>
          <p:nvPr/>
        </p:nvSpPr>
        <p:spPr>
          <a:xfrm>
            <a:off x="223694" y="317020"/>
            <a:ext cx="171412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/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of a solid is described by its </a:t>
                </a:r>
                <a:r>
                  <a:rPr lang="en-US" i="1" dirty="0"/>
                  <a:t>Hamiltonian,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blipFill>
                <a:blip r:embed="rId2"/>
                <a:stretch>
                  <a:fillRect l="-102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/>
              <p:nvPr/>
            </p:nvSpPr>
            <p:spPr>
              <a:xfrm>
                <a:off x="1050757" y="1687289"/>
                <a:ext cx="296754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potential energy of all atoms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57" y="1687289"/>
                <a:ext cx="2967544" cy="1107996"/>
              </a:xfrm>
              <a:prstGeom prst="rect">
                <a:avLst/>
              </a:prstGeom>
              <a:blipFill>
                <a:blip r:embed="rId3"/>
                <a:stretch>
                  <a:fillRect l="-2564" r="-3846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D20B3B-C4D6-CA42-BD63-321B970E803F}"/>
                  </a:ext>
                </a:extLst>
              </p:cNvPr>
              <p:cNvSpPr txBox="1"/>
              <p:nvPr/>
            </p:nvSpPr>
            <p:spPr>
              <a:xfrm>
                <a:off x="5781135" y="1654346"/>
                <a:ext cx="2312108" cy="17448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D20B3B-C4D6-CA42-BD63-321B970E8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35" y="1654346"/>
                <a:ext cx="2312108" cy="1744837"/>
              </a:xfrm>
              <a:prstGeom prst="rect">
                <a:avLst/>
              </a:prstGeom>
              <a:blipFill>
                <a:blip r:embed="rId4"/>
                <a:stretch>
                  <a:fillRect l="-7609" t="-10714" b="-59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F7D470-680D-8D42-A542-CDB087CEDDC4}"/>
              </a:ext>
            </a:extLst>
          </p:cNvPr>
          <p:cNvSpPr txBox="1"/>
          <p:nvPr/>
        </p:nvSpPr>
        <p:spPr>
          <a:xfrm>
            <a:off x="564837" y="3757709"/>
            <a:ext cx="16455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PE = ???</a:t>
            </a:r>
            <a:endParaRPr lang="en-US" i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Taylor expand it:</a:t>
            </a:r>
            <a:endParaRPr lang="en-US" b="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/>
              <p:nvPr/>
            </p:nvSpPr>
            <p:spPr>
              <a:xfrm>
                <a:off x="-49458" y="5095697"/>
                <a:ext cx="9242915" cy="10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458" y="5095697"/>
                <a:ext cx="9242915" cy="1098442"/>
              </a:xfrm>
              <a:prstGeom prst="rect">
                <a:avLst/>
              </a:prstGeom>
              <a:blipFill>
                <a:blip r:embed="rId5"/>
                <a:stretch>
                  <a:fillRect t="-81818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BAD304-5C4F-544E-AB86-37028BBCCA71}"/>
              </a:ext>
            </a:extLst>
          </p:cNvPr>
          <p:cNvSpPr txBox="1"/>
          <p:nvPr/>
        </p:nvSpPr>
        <p:spPr>
          <a:xfrm>
            <a:off x="136234" y="4537453"/>
            <a:ext cx="325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energy, set this to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23A84-0ABE-6B43-8872-4D854FB25E39}"/>
              </a:ext>
            </a:extLst>
          </p:cNvPr>
          <p:cNvSpPr txBox="1"/>
          <p:nvPr/>
        </p:nvSpPr>
        <p:spPr>
          <a:xfrm>
            <a:off x="223694" y="6239790"/>
            <a:ext cx="647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term is zero when all atoms are in their equilibrium positions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5D0FB-CFD7-9843-B1B0-31F2F4B9F5B0}"/>
              </a:ext>
            </a:extLst>
          </p:cNvPr>
          <p:cNvCxnSpPr/>
          <p:nvPr/>
        </p:nvCxnSpPr>
        <p:spPr>
          <a:xfrm>
            <a:off x="756745" y="4906785"/>
            <a:ext cx="0" cy="369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C02BD-7379-6049-A315-B16DB8D9CF38}"/>
              </a:ext>
            </a:extLst>
          </p:cNvPr>
          <p:cNvCxnSpPr>
            <a:cxnSpLocks/>
          </p:cNvCxnSpPr>
          <p:nvPr/>
        </p:nvCxnSpPr>
        <p:spPr>
          <a:xfrm flipV="1">
            <a:off x="1560787" y="5944669"/>
            <a:ext cx="200571" cy="2951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12C009-4430-B545-A82E-5869878C1C11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18220A-EFD5-8F4D-9146-3612B467E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2D317-0141-7049-9A8A-86B25CA5041F}"/>
              </a:ext>
            </a:extLst>
          </p:cNvPr>
          <p:cNvSpPr txBox="1"/>
          <p:nvPr/>
        </p:nvSpPr>
        <p:spPr>
          <a:xfrm>
            <a:off x="223694" y="317020"/>
            <a:ext cx="171412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/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of a solid is described by its </a:t>
                </a:r>
                <a:r>
                  <a:rPr lang="en-US" i="1" dirty="0"/>
                  <a:t>Hamiltonian,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blipFill>
                <a:blip r:embed="rId2"/>
                <a:stretch>
                  <a:fillRect l="-102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/>
              <p:nvPr/>
            </p:nvSpPr>
            <p:spPr>
              <a:xfrm>
                <a:off x="5785236" y="923735"/>
                <a:ext cx="296754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potential energy of all atoms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36" y="923735"/>
                <a:ext cx="2967544" cy="1107996"/>
              </a:xfrm>
              <a:prstGeom prst="rect">
                <a:avLst/>
              </a:prstGeom>
              <a:blipFill>
                <a:blip r:embed="rId3"/>
                <a:stretch>
                  <a:fillRect l="-3004" r="-386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/>
              <p:nvPr/>
            </p:nvSpPr>
            <p:spPr>
              <a:xfrm>
                <a:off x="612694" y="2488097"/>
                <a:ext cx="6924203" cy="2635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94" y="2488097"/>
                <a:ext cx="6924203" cy="2635401"/>
              </a:xfrm>
              <a:prstGeom prst="rect">
                <a:avLst/>
              </a:prstGeom>
              <a:blipFill>
                <a:blip r:embed="rId4"/>
                <a:stretch>
                  <a:fillRect l="-1284" t="-34615" b="-16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B8F743-FBF7-D54B-AB5C-6B6337C43013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1D97F-5899-F148-ADD3-0BC95E65303B}"/>
                  </a:ext>
                </a:extLst>
              </p:cNvPr>
              <p:cNvSpPr txBox="1"/>
              <p:nvPr/>
            </p:nvSpPr>
            <p:spPr>
              <a:xfrm>
                <a:off x="612694" y="4984998"/>
                <a:ext cx="7276928" cy="1259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+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+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1D97F-5899-F148-ADD3-0BC95E65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94" y="4984998"/>
                <a:ext cx="7276928" cy="1259960"/>
              </a:xfrm>
              <a:prstGeom prst="rect">
                <a:avLst/>
              </a:prstGeom>
              <a:blipFill>
                <a:blip r:embed="rId5"/>
                <a:stretch>
                  <a:fillRect l="-1745" t="-78000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84BA-CD48-4D4D-AD1F-04EBF5A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A44B2E-BA0D-A245-8406-08FD66C54AA5}"/>
                  </a:ext>
                </a:extLst>
              </p:cNvPr>
              <p:cNvSpPr txBox="1"/>
              <p:nvPr/>
            </p:nvSpPr>
            <p:spPr>
              <a:xfrm>
                <a:off x="5039267" y="1231214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A44B2E-BA0D-A245-8406-08FD66C54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67" y="1231214"/>
                <a:ext cx="2420727" cy="798295"/>
              </a:xfrm>
              <a:prstGeom prst="rect">
                <a:avLst/>
              </a:prstGeom>
              <a:blipFill>
                <a:blip r:embed="rId2"/>
                <a:stretch>
                  <a:fillRect l="-21466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2EB2C0-EAD7-F140-B10D-CED3A651B05D}"/>
                  </a:ext>
                </a:extLst>
              </p:cNvPr>
              <p:cNvSpPr/>
              <p:nvPr/>
            </p:nvSpPr>
            <p:spPr>
              <a:xfrm>
                <a:off x="3741345" y="298537"/>
                <a:ext cx="5155770" cy="798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harm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2EB2C0-EAD7-F140-B10D-CED3A651B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345" y="298537"/>
                <a:ext cx="5155770" cy="798295"/>
              </a:xfrm>
              <a:prstGeom prst="rect">
                <a:avLst/>
              </a:prstGeom>
              <a:blipFill>
                <a:blip r:embed="rId3"/>
                <a:stretch>
                  <a:fillRect t="-120968" b="-16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A2F7B3-1168-A24D-A8E1-57CCFDD7DE14}"/>
              </a:ext>
            </a:extLst>
          </p:cNvPr>
          <p:cNvSpPr txBox="1"/>
          <p:nvPr/>
        </p:nvSpPr>
        <p:spPr>
          <a:xfrm>
            <a:off x="223694" y="317020"/>
            <a:ext cx="2999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Harmonic Hamiltonian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D246-0897-F34A-9DF9-F1B6270C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348" y="2258499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00F014-0F5A-D847-AFB4-5A8EFE8035D3}"/>
                  </a:ext>
                </a:extLst>
              </p:cNvPr>
              <p:cNvSpPr txBox="1"/>
              <p:nvPr/>
            </p:nvSpPr>
            <p:spPr>
              <a:xfrm>
                <a:off x="1981348" y="3390715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00F014-0F5A-D847-AFB4-5A8EFE80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48" y="3390715"/>
                <a:ext cx="4562275" cy="370358"/>
              </a:xfrm>
              <a:prstGeom prst="rect">
                <a:avLst/>
              </a:prstGeom>
              <a:blipFill>
                <a:blip r:embed="rId5"/>
                <a:stretch>
                  <a:fillRect t="-6667" r="-83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26C2088-FB60-8248-A2B6-A6BEF4725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54" y="4071672"/>
            <a:ext cx="2693791" cy="2469308"/>
          </a:xfrm>
          <a:prstGeom prst="rect">
            <a:avLst/>
          </a:prstGeom>
        </p:spPr>
      </p:pic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6F2FDB6D-32EB-DD4A-BF88-D01F0F1E0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838" y="4617539"/>
            <a:ext cx="1895586" cy="1377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1B4BD-F90C-6B42-A1F9-E7A2A6B479C5}"/>
              </a:ext>
            </a:extLst>
          </p:cNvPr>
          <p:cNvSpPr txBox="1"/>
          <p:nvPr/>
        </p:nvSpPr>
        <p:spPr>
          <a:xfrm>
            <a:off x="858507" y="1445501"/>
            <a:ext cx="418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Allows us to write this equation of motion: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1EBEBC-B8E3-1649-9E26-F015ABEF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7EED6-7AB8-D144-99C6-6A1B6850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3" y="920292"/>
            <a:ext cx="7378262" cy="316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DC5DF-B828-A345-A6B3-FB25EC5135D8}"/>
                  </a:ext>
                </a:extLst>
              </p:cNvPr>
              <p:cNvSpPr txBox="1"/>
              <p:nvPr/>
            </p:nvSpPr>
            <p:spPr>
              <a:xfrm>
                <a:off x="3215052" y="3502230"/>
                <a:ext cx="359425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DC5DF-B828-A345-A6B3-FB25EC513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52" y="3502230"/>
                <a:ext cx="3594254" cy="430887"/>
              </a:xfrm>
              <a:prstGeom prst="rect">
                <a:avLst/>
              </a:prstGeom>
              <a:blipFill>
                <a:blip r:embed="rId3"/>
                <a:stretch>
                  <a:fillRect l="-1408" t="-2941" r="-281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9E179C-0673-7C4C-989B-35FAAEEA34D8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13475-6DCD-394D-824C-AB66A2DDFE30}"/>
              </a:ext>
            </a:extLst>
          </p:cNvPr>
          <p:cNvSpPr/>
          <p:nvPr/>
        </p:nvSpPr>
        <p:spPr>
          <a:xfrm>
            <a:off x="2831916" y="4302452"/>
            <a:ext cx="4966138" cy="106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3079D8-A6CA-F843-8512-0B1097416EC6}"/>
                  </a:ext>
                </a:extLst>
              </p:cNvPr>
              <p:cNvSpPr/>
              <p:nvPr/>
            </p:nvSpPr>
            <p:spPr>
              <a:xfrm>
                <a:off x="0" y="5295665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3079D8-A6CA-F843-8512-0B1097416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95665"/>
                <a:ext cx="9030665" cy="798295"/>
              </a:xfrm>
              <a:prstGeom prst="rect">
                <a:avLst/>
              </a:prstGeom>
              <a:blipFill>
                <a:blip r:embed="rId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010EF6-6602-034F-A125-C6E92777158E}"/>
                  </a:ext>
                </a:extLst>
              </p:cNvPr>
              <p:cNvSpPr txBox="1"/>
              <p:nvPr/>
            </p:nvSpPr>
            <p:spPr>
              <a:xfrm>
                <a:off x="4312103" y="4569698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010EF6-6602-034F-A125-C6E92777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103" y="4569698"/>
                <a:ext cx="406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CE8A44-FA03-5043-9179-D138CE2CD545}"/>
              </a:ext>
            </a:extLst>
          </p:cNvPr>
          <p:cNvCxnSpPr>
            <a:stCxn id="9" idx="2"/>
          </p:cNvCxnSpPr>
          <p:nvPr/>
        </p:nvCxnSpPr>
        <p:spPr>
          <a:xfrm>
            <a:off x="4515332" y="4939030"/>
            <a:ext cx="0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B6A4C-6CEE-5B4B-AEBB-583FEE6D8544}"/>
                  </a:ext>
                </a:extLst>
              </p:cNvPr>
              <p:cNvSpPr txBox="1"/>
              <p:nvPr/>
            </p:nvSpPr>
            <p:spPr>
              <a:xfrm>
                <a:off x="2257330" y="4563350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B6A4C-6CEE-5B4B-AEBB-583FEE6D8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330" y="4563350"/>
                <a:ext cx="440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2751C-285B-004A-B860-2593BD372C63}"/>
              </a:ext>
            </a:extLst>
          </p:cNvPr>
          <p:cNvCxnSpPr>
            <a:stCxn id="12" idx="2"/>
          </p:cNvCxnSpPr>
          <p:nvPr/>
        </p:nvCxnSpPr>
        <p:spPr>
          <a:xfrm flipH="1">
            <a:off x="2460561" y="4932682"/>
            <a:ext cx="16958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E33093-6378-4E4A-8B41-825D5F159F5B}"/>
                  </a:ext>
                </a:extLst>
              </p:cNvPr>
              <p:cNvSpPr txBox="1"/>
              <p:nvPr/>
            </p:nvSpPr>
            <p:spPr>
              <a:xfrm>
                <a:off x="7696434" y="4452628"/>
                <a:ext cx="529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E33093-6378-4E4A-8B41-825D5F15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434" y="4452628"/>
                <a:ext cx="5296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99BED3-B34B-E84E-9280-116A2757A04A}"/>
              </a:ext>
            </a:extLst>
          </p:cNvPr>
          <p:cNvCxnSpPr>
            <a:stCxn id="14" idx="2"/>
          </p:cNvCxnSpPr>
          <p:nvPr/>
        </p:nvCxnSpPr>
        <p:spPr>
          <a:xfrm flipH="1">
            <a:off x="7899673" y="4821960"/>
            <a:ext cx="61577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114E76-51B1-8C41-9DC5-FBD32D07B194}"/>
              </a:ext>
            </a:extLst>
          </p:cNvPr>
          <p:cNvSpPr txBox="1"/>
          <p:nvPr/>
        </p:nvSpPr>
        <p:spPr>
          <a:xfrm>
            <a:off x="544059" y="6273964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(density)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D9297-B9F3-0642-B6AC-DEA0D1B387FC}"/>
              </a:ext>
            </a:extLst>
          </p:cNvPr>
          <p:cNvSpPr txBox="1"/>
          <p:nvPr/>
        </p:nvSpPr>
        <p:spPr>
          <a:xfrm>
            <a:off x="3288136" y="6273964"/>
            <a:ext cx="24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constant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7D2D4-F03F-3447-BBB8-73BDB550767C}"/>
              </a:ext>
            </a:extLst>
          </p:cNvPr>
          <p:cNvSpPr txBox="1"/>
          <p:nvPr/>
        </p:nvSpPr>
        <p:spPr>
          <a:xfrm>
            <a:off x="6033861" y="6286561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in strain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33C05-88F9-2246-8FCD-7DAFC4159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CF89B-9A38-2D41-8D7B-B007074BF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7" r="50537" b="42724"/>
          <a:stretch/>
        </p:blipFill>
        <p:spPr>
          <a:xfrm>
            <a:off x="1655514" y="1276506"/>
            <a:ext cx="1237131" cy="1285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6DB5FB-4D6E-124C-94E7-281935ECE9D2}"/>
                  </a:ext>
                </a:extLst>
              </p:cNvPr>
              <p:cNvSpPr/>
              <p:nvPr/>
            </p:nvSpPr>
            <p:spPr>
              <a:xfrm>
                <a:off x="-503247" y="3755412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6DB5FB-4D6E-124C-94E7-281935ECE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247" y="3755412"/>
                <a:ext cx="9030665" cy="798295"/>
              </a:xfrm>
              <a:prstGeom prst="rect">
                <a:avLst/>
              </a:prstGeom>
              <a:blipFill>
                <a:blip r:embed="rId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7BC48C-4192-764E-8D8E-544BCB56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63161">
            <a:off x="1079713" y="2595384"/>
            <a:ext cx="761322" cy="56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2D3B5-9A54-844E-8313-5CD69E036998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59332-EA7F-FB4E-8A9B-22BDE450A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48795">
            <a:off x="2852961" y="2558996"/>
            <a:ext cx="761322" cy="5639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77AA30-D2FB-584A-8A75-1E1B72D09F54}"/>
              </a:ext>
            </a:extLst>
          </p:cNvPr>
          <p:cNvCxnSpPr>
            <a:cxnSpLocks/>
          </p:cNvCxnSpPr>
          <p:nvPr/>
        </p:nvCxnSpPr>
        <p:spPr>
          <a:xfrm flipH="1" flipV="1">
            <a:off x="1835231" y="3176777"/>
            <a:ext cx="401767" cy="7150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A3D4F2-588F-9143-8899-723AB4CACF08}"/>
              </a:ext>
            </a:extLst>
          </p:cNvPr>
          <p:cNvCxnSpPr>
            <a:cxnSpLocks/>
          </p:cNvCxnSpPr>
          <p:nvPr/>
        </p:nvCxnSpPr>
        <p:spPr>
          <a:xfrm flipV="1">
            <a:off x="2541177" y="3140324"/>
            <a:ext cx="501063" cy="8379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9DAA6-55F7-A44A-8A12-D2D223A1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2" r="28213" b="45436"/>
          <a:stretch/>
        </p:blipFill>
        <p:spPr>
          <a:xfrm>
            <a:off x="5218082" y="1306929"/>
            <a:ext cx="1093694" cy="12243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0C024B-FE21-C545-9853-45F28484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63161">
            <a:off x="4374668" y="2564959"/>
            <a:ext cx="761322" cy="563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1F0465-1574-CE4F-A9D8-AA64F30B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48795">
            <a:off x="6147916" y="2528571"/>
            <a:ext cx="761322" cy="5639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38A44B-A404-CC4E-B590-C0A19C1D33CF}"/>
              </a:ext>
            </a:extLst>
          </p:cNvPr>
          <p:cNvCxnSpPr>
            <a:cxnSpLocks/>
          </p:cNvCxnSpPr>
          <p:nvPr/>
        </p:nvCxnSpPr>
        <p:spPr>
          <a:xfrm flipV="1">
            <a:off x="4568763" y="3176777"/>
            <a:ext cx="113596" cy="7150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DE705-74D5-DD41-9A3B-F5DA0107F1C8}"/>
              </a:ext>
            </a:extLst>
          </p:cNvPr>
          <p:cNvCxnSpPr>
            <a:cxnSpLocks/>
          </p:cNvCxnSpPr>
          <p:nvPr/>
        </p:nvCxnSpPr>
        <p:spPr>
          <a:xfrm flipV="1">
            <a:off x="4934400" y="3109901"/>
            <a:ext cx="1402795" cy="7467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DD34FDF-08A1-534D-8D76-CA8B0A8B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95" y="5059194"/>
            <a:ext cx="761322" cy="563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0B4884-D7F7-1044-9B62-99F733ED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21287">
            <a:off x="6677720" y="5918979"/>
            <a:ext cx="761322" cy="563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2B2AFB-4C22-CF42-AC15-B4B3DE93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6733347" y="4772548"/>
            <a:ext cx="761322" cy="56394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0A794D-4015-F947-AD85-267B3BFD1293}"/>
              </a:ext>
            </a:extLst>
          </p:cNvPr>
          <p:cNvCxnSpPr/>
          <p:nvPr/>
        </p:nvCxnSpPr>
        <p:spPr>
          <a:xfrm>
            <a:off x="5915843" y="5747432"/>
            <a:ext cx="6109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EF02FD-03F8-9648-A630-BAC9EF8C48FE}"/>
              </a:ext>
            </a:extLst>
          </p:cNvPr>
          <p:cNvCxnSpPr>
            <a:cxnSpLocks/>
          </p:cNvCxnSpPr>
          <p:nvPr/>
        </p:nvCxnSpPr>
        <p:spPr>
          <a:xfrm flipV="1">
            <a:off x="6526792" y="5356019"/>
            <a:ext cx="507641" cy="356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FCEF91-BC19-9E45-AE62-F52F46620534}"/>
              </a:ext>
            </a:extLst>
          </p:cNvPr>
          <p:cNvCxnSpPr>
            <a:cxnSpLocks/>
          </p:cNvCxnSpPr>
          <p:nvPr/>
        </p:nvCxnSpPr>
        <p:spPr>
          <a:xfrm flipH="1" flipV="1">
            <a:off x="6526793" y="5747737"/>
            <a:ext cx="128840" cy="623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82752E-5AAB-544F-BD83-C09284B3AE0C}"/>
              </a:ext>
            </a:extLst>
          </p:cNvPr>
          <p:cNvCxnSpPr>
            <a:cxnSpLocks/>
          </p:cNvCxnSpPr>
          <p:nvPr/>
        </p:nvCxnSpPr>
        <p:spPr>
          <a:xfrm flipV="1">
            <a:off x="6059037" y="4303622"/>
            <a:ext cx="721575" cy="8469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BDEC43-3273-154C-BC8E-E6145DA8F64A}"/>
              </a:ext>
            </a:extLst>
          </p:cNvPr>
          <p:cNvCxnSpPr>
            <a:cxnSpLocks/>
          </p:cNvCxnSpPr>
          <p:nvPr/>
        </p:nvCxnSpPr>
        <p:spPr>
          <a:xfrm flipV="1">
            <a:off x="7034434" y="4216934"/>
            <a:ext cx="51653" cy="16194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431006-C2D4-4A41-B560-3E2BB30375BE}"/>
              </a:ext>
            </a:extLst>
          </p:cNvPr>
          <p:cNvCxnSpPr>
            <a:cxnSpLocks/>
          </p:cNvCxnSpPr>
          <p:nvPr/>
        </p:nvCxnSpPr>
        <p:spPr>
          <a:xfrm flipV="1">
            <a:off x="7202655" y="4331164"/>
            <a:ext cx="136863" cy="51137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804755D-1290-A743-A6E0-75A93142115B}"/>
              </a:ext>
            </a:extLst>
          </p:cNvPr>
          <p:cNvSpPr txBox="1"/>
          <p:nvPr/>
        </p:nvSpPr>
        <p:spPr>
          <a:xfrm>
            <a:off x="3656204" y="5402395"/>
            <a:ext cx="169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Phonon-phonon scattering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E1E4DB-070B-8A49-B6D3-C43216236D57}"/>
              </a:ext>
            </a:extLst>
          </p:cNvPr>
          <p:cNvSpPr txBox="1"/>
          <p:nvPr/>
        </p:nvSpPr>
        <p:spPr>
          <a:xfrm>
            <a:off x="535510" y="809274"/>
            <a:ext cx="169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contrast scattering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A0B428-C274-E840-9DE9-EA7A8DF36C07}"/>
              </a:ext>
            </a:extLst>
          </p:cNvPr>
          <p:cNvSpPr txBox="1"/>
          <p:nvPr/>
        </p:nvSpPr>
        <p:spPr>
          <a:xfrm>
            <a:off x="4149121" y="809274"/>
            <a:ext cx="190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strength contrast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FB798-06B9-BC4C-A2A6-219223B1F7C4}"/>
                  </a:ext>
                </a:extLst>
              </p:cNvPr>
              <p:cNvSpPr txBox="1"/>
              <p:nvPr/>
            </p:nvSpPr>
            <p:spPr>
              <a:xfrm>
                <a:off x="5700660" y="5759291"/>
                <a:ext cx="489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FB798-06B9-BC4C-A2A6-219223B1F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60" y="5759291"/>
                <a:ext cx="4896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B5866-F40B-B74E-B4B3-15232F97D3CE}"/>
                  </a:ext>
                </a:extLst>
              </p:cNvPr>
              <p:cNvSpPr txBox="1"/>
              <p:nvPr/>
            </p:nvSpPr>
            <p:spPr>
              <a:xfrm>
                <a:off x="6221317" y="6196508"/>
                <a:ext cx="495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B5866-F40B-B74E-B4B3-15232F97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317" y="6196508"/>
                <a:ext cx="4950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0484FE-A0DC-6748-90EF-D07AB658AE49}"/>
                  </a:ext>
                </a:extLst>
              </p:cNvPr>
              <p:cNvSpPr txBox="1"/>
              <p:nvPr/>
            </p:nvSpPr>
            <p:spPr>
              <a:xfrm>
                <a:off x="6436745" y="5150410"/>
                <a:ext cx="495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0484FE-A0DC-6748-90EF-D07AB658A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45" y="5150410"/>
                <a:ext cx="4950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137B7C-4DB3-B14A-BA16-A8EBE61B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" grpId="0"/>
      <p:bldP spid="29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6471B8-84C6-5241-9719-8760FD4EAD9B}"/>
                  </a:ext>
                </a:extLst>
              </p:cNvPr>
              <p:cNvSpPr/>
              <p:nvPr/>
            </p:nvSpPr>
            <p:spPr>
              <a:xfrm>
                <a:off x="-308375" y="1596829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6471B8-84C6-5241-9719-8760FD4EA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375" y="1596829"/>
                <a:ext cx="9030665" cy="798295"/>
              </a:xfrm>
              <a:prstGeom prst="rect">
                <a:avLst/>
              </a:prstGeom>
              <a:blipFill>
                <a:blip r:embed="rId2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3707D7-556B-E04B-A0B1-2FDB1365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1281"/>
            <a:ext cx="9144000" cy="3472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7D6E7-AC9F-3C4C-85E6-BC53F9FE3095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79BB7-356E-BD40-88A9-EA51086F95E9}"/>
              </a:ext>
            </a:extLst>
          </p:cNvPr>
          <p:cNvCxnSpPr>
            <a:cxnSpLocks/>
          </p:cNvCxnSpPr>
          <p:nvPr/>
        </p:nvCxnSpPr>
        <p:spPr>
          <a:xfrm flipV="1">
            <a:off x="5321508" y="2188564"/>
            <a:ext cx="1962161" cy="16788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534255-4D3C-EB45-8B0C-D23517F7D24A}"/>
              </a:ext>
            </a:extLst>
          </p:cNvPr>
          <p:cNvCxnSpPr>
            <a:cxnSpLocks/>
          </p:cNvCxnSpPr>
          <p:nvPr/>
        </p:nvCxnSpPr>
        <p:spPr>
          <a:xfrm flipV="1">
            <a:off x="3256912" y="2188564"/>
            <a:ext cx="3713514" cy="26982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C3F2B-DA34-394A-B960-FD8F434F5009}"/>
              </a:ext>
            </a:extLst>
          </p:cNvPr>
          <p:cNvCxnSpPr>
            <a:cxnSpLocks/>
          </p:cNvCxnSpPr>
          <p:nvPr/>
        </p:nvCxnSpPr>
        <p:spPr>
          <a:xfrm flipV="1">
            <a:off x="5661028" y="2188564"/>
            <a:ext cx="1906420" cy="25932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390423-01AB-494D-8403-4D2DCEED13B4}"/>
              </a:ext>
            </a:extLst>
          </p:cNvPr>
          <p:cNvSpPr txBox="1"/>
          <p:nvPr/>
        </p:nvSpPr>
        <p:spPr>
          <a:xfrm>
            <a:off x="3478095" y="409353"/>
            <a:ext cx="281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strain field scattering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BA30E-8947-4749-94C5-1BD2C0C9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Cambria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18417</TotalTime>
  <Words>2422</Words>
  <Application>Microsoft Macintosh PowerPoint</Application>
  <PresentationFormat>On-screen Show (4:3)</PresentationFormat>
  <Paragraphs>421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Cambria Math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256</cp:revision>
  <dcterms:created xsi:type="dcterms:W3CDTF">2020-01-28T21:16:44Z</dcterms:created>
  <dcterms:modified xsi:type="dcterms:W3CDTF">2020-05-29T13:47:56Z</dcterms:modified>
</cp:coreProperties>
</file>